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31"/>
  </p:notesMasterIdLst>
  <p:sldIdLst>
    <p:sldId id="281" r:id="rId5"/>
    <p:sldId id="282" r:id="rId6"/>
    <p:sldId id="283" r:id="rId7"/>
    <p:sldId id="284" r:id="rId8"/>
    <p:sldId id="256" r:id="rId9"/>
    <p:sldId id="258" r:id="rId10"/>
    <p:sldId id="259" r:id="rId11"/>
    <p:sldId id="257" r:id="rId12"/>
    <p:sldId id="269" r:id="rId13"/>
    <p:sldId id="260" r:id="rId14"/>
    <p:sldId id="261" r:id="rId15"/>
    <p:sldId id="262" r:id="rId16"/>
    <p:sldId id="285" r:id="rId17"/>
    <p:sldId id="265" r:id="rId18"/>
    <p:sldId id="263" r:id="rId19"/>
    <p:sldId id="286" r:id="rId20"/>
    <p:sldId id="267" r:id="rId21"/>
    <p:sldId id="264" r:id="rId22"/>
    <p:sldId id="266" r:id="rId23"/>
    <p:sldId id="287" r:id="rId24"/>
    <p:sldId id="268" r:id="rId25"/>
    <p:sldId id="270" r:id="rId26"/>
    <p:sldId id="288" r:id="rId27"/>
    <p:sldId id="291" r:id="rId28"/>
    <p:sldId id="290" r:id="rId29"/>
    <p:sldId id="292" r:id="rId30"/>
  </p:sldIdLst>
  <p:sldSz cx="18288000" cy="10287000"/>
  <p:notesSz cx="6858000" cy="9144000"/>
  <p:embeddedFontLst>
    <p:embeddedFont>
      <p:font typeface="Assistant Regular" panose="020B0604020202020204" charset="-79"/>
      <p:regular r:id="rId32"/>
    </p:embeddedFont>
    <p:embeddedFont>
      <p:font typeface="Calibri" panose="020F0502020204030204" pitchFamily="34" charset="0"/>
      <p:regular r:id="rId33"/>
      <p:bold r:id="rId34"/>
      <p:italic r:id="rId35"/>
      <p:boldItalic r:id="rId36"/>
    </p:embeddedFont>
    <p:embeddedFont>
      <p:font typeface="Linux Biolinum" panose="020B0604020202020204" charset="0"/>
      <p:regular r:id="rId37"/>
    </p:embeddedFont>
    <p:embeddedFont>
      <p:font typeface="Modern Love Caps" panose="04070805081001020A01" pitchFamily="82" charset="0"/>
      <p:regular r:id="rId38"/>
    </p:embeddedFont>
    <p:embeddedFont>
      <p:font typeface="Noto Serif Display Black" panose="020B0604020202020204" charset="0"/>
      <p:regular r:id="rId39"/>
    </p:embeddedFont>
    <p:embeddedFont>
      <p:font typeface="Segoe UI" panose="020B0502040204020203" pitchFamily="34" charset="0"/>
      <p:regular r:id="rId40"/>
      <p:bold r:id="rId41"/>
      <p:italic r:id="rId42"/>
      <p:boldItalic r:id="rId43"/>
    </p:embeddedFont>
    <p:embeddedFont>
      <p:font typeface="Trefoil Sans" panose="00000500000000000000" pitchFamily="50" charset="0"/>
      <p:regular r:id="rId44"/>
      <p:bold r:id="rId45"/>
      <p:italic r:id="rId46"/>
    </p:embeddedFont>
    <p:embeddedFont>
      <p:font typeface="Trefoil Sans Medium" panose="00000600000000000000" pitchFamily="50" charset="0"/>
      <p:regular r:id="rId47"/>
      <p:italic r:id="rId48"/>
    </p:embeddedFont>
  </p:embeddedFontLst>
  <p:custDataLst>
    <p:tags r:id="rId4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3DB"/>
    <a:srgbClr val="FFFCF7"/>
    <a:srgbClr val="D4813E"/>
    <a:srgbClr val="DD9963"/>
    <a:srgbClr val="826A51"/>
    <a:srgbClr val="DF9F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9FFB18-D1A7-4822-85C3-98DCD861D2EA}" v="41" dt="2020-08-07T16:49:33.649"/>
    <p1510:client id="{D9990130-EE96-46AB-B4A4-426604E1DFB1}" v="3" dt="2020-08-07T19:15:22.0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66392" autoAdjust="0"/>
  </p:normalViewPr>
  <p:slideViewPr>
    <p:cSldViewPr>
      <p:cViewPr varScale="1">
        <p:scale>
          <a:sx n="36" d="100"/>
          <a:sy n="36" d="100"/>
        </p:scale>
        <p:origin x="1272"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8.fntdata"/><Relationship Id="rId21" Type="http://schemas.openxmlformats.org/officeDocument/2006/relationships/slide" Target="slides/slide17.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font" Target="fonts/font16.fntdata"/><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4" Type="http://schemas.openxmlformats.org/officeDocument/2006/relationships/font" Target="fonts/font13.fntdata"/><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font" Target="fonts/font17.fntdata"/><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 Id="rId20" Type="http://schemas.openxmlformats.org/officeDocument/2006/relationships/slide" Target="slides/slide16.xml"/><Relationship Id="rId41" Type="http://schemas.openxmlformats.org/officeDocument/2006/relationships/font" Target="fonts/font10.fntdata"/><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5.fntdata"/><Relationship Id="rId49" Type="http://schemas.openxmlformats.org/officeDocument/2006/relationships/tags" Target="tags/tag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ily Schmall" userId="84198989-024f-47e1-ba10-c3ebf23c208b" providerId="ADAL" clId="{829FFB18-D1A7-4822-85C3-98DCD861D2EA}"/>
    <pc:docChg chg="undo custSel modSld">
      <pc:chgData name="Emily Schmall" userId="84198989-024f-47e1-ba10-c3ebf23c208b" providerId="ADAL" clId="{829FFB18-D1A7-4822-85C3-98DCD861D2EA}" dt="2020-08-07T16:49:45.813" v="90" actId="1076"/>
      <pc:docMkLst>
        <pc:docMk/>
      </pc:docMkLst>
      <pc:sldChg chg="modSp">
        <pc:chgData name="Emily Schmall" userId="84198989-024f-47e1-ba10-c3ebf23c208b" providerId="ADAL" clId="{829FFB18-D1A7-4822-85C3-98DCD861D2EA}" dt="2020-08-07T16:30:11.544" v="25" actId="20577"/>
        <pc:sldMkLst>
          <pc:docMk/>
          <pc:sldMk cId="0" sldId="257"/>
        </pc:sldMkLst>
        <pc:spChg chg="mod">
          <ac:chgData name="Emily Schmall" userId="84198989-024f-47e1-ba10-c3ebf23c208b" providerId="ADAL" clId="{829FFB18-D1A7-4822-85C3-98DCD861D2EA}" dt="2020-08-07T16:30:11.544" v="25" actId="20577"/>
          <ac:spMkLst>
            <pc:docMk/>
            <pc:sldMk cId="0" sldId="257"/>
            <ac:spMk id="7" creationId="{00000000-0000-0000-0000-000000000000}"/>
          </ac:spMkLst>
        </pc:spChg>
      </pc:sldChg>
      <pc:sldChg chg="modSp">
        <pc:chgData name="Emily Schmall" userId="84198989-024f-47e1-ba10-c3ebf23c208b" providerId="ADAL" clId="{829FFB18-D1A7-4822-85C3-98DCD861D2EA}" dt="2020-08-07T16:26:32.705" v="2" actId="1076"/>
        <pc:sldMkLst>
          <pc:docMk/>
          <pc:sldMk cId="0" sldId="258"/>
        </pc:sldMkLst>
        <pc:spChg chg="mod">
          <ac:chgData name="Emily Schmall" userId="84198989-024f-47e1-ba10-c3ebf23c208b" providerId="ADAL" clId="{829FFB18-D1A7-4822-85C3-98DCD861D2EA}" dt="2020-08-07T16:26:32.705" v="2" actId="1076"/>
          <ac:spMkLst>
            <pc:docMk/>
            <pc:sldMk cId="0" sldId="258"/>
            <ac:spMk id="3" creationId="{00000000-0000-0000-0000-000000000000}"/>
          </ac:spMkLst>
        </pc:spChg>
        <pc:spChg chg="mod">
          <ac:chgData name="Emily Schmall" userId="84198989-024f-47e1-ba10-c3ebf23c208b" providerId="ADAL" clId="{829FFB18-D1A7-4822-85C3-98DCD861D2EA}" dt="2020-08-07T16:26:28.753" v="1" actId="1076"/>
          <ac:spMkLst>
            <pc:docMk/>
            <pc:sldMk cId="0" sldId="258"/>
            <ac:spMk id="6" creationId="{00000000-0000-0000-0000-000000000000}"/>
          </ac:spMkLst>
        </pc:spChg>
      </pc:sldChg>
      <pc:sldChg chg="addSp delSp modSp">
        <pc:chgData name="Emily Schmall" userId="84198989-024f-47e1-ba10-c3ebf23c208b" providerId="ADAL" clId="{829FFB18-D1A7-4822-85C3-98DCD861D2EA}" dt="2020-08-07T16:27:55.858" v="17" actId="1076"/>
        <pc:sldMkLst>
          <pc:docMk/>
          <pc:sldMk cId="0" sldId="259"/>
        </pc:sldMkLst>
        <pc:spChg chg="mod">
          <ac:chgData name="Emily Schmall" userId="84198989-024f-47e1-ba10-c3ebf23c208b" providerId="ADAL" clId="{829FFB18-D1A7-4822-85C3-98DCD861D2EA}" dt="2020-08-07T16:27:55.858" v="17" actId="1076"/>
          <ac:spMkLst>
            <pc:docMk/>
            <pc:sldMk cId="0" sldId="259"/>
            <ac:spMk id="3" creationId="{00000000-0000-0000-0000-000000000000}"/>
          </ac:spMkLst>
        </pc:spChg>
        <pc:spChg chg="del">
          <ac:chgData name="Emily Schmall" userId="84198989-024f-47e1-ba10-c3ebf23c208b" providerId="ADAL" clId="{829FFB18-D1A7-4822-85C3-98DCD861D2EA}" dt="2020-08-07T16:26:47.064" v="3" actId="478"/>
          <ac:spMkLst>
            <pc:docMk/>
            <pc:sldMk cId="0" sldId="259"/>
            <ac:spMk id="6" creationId="{00000000-0000-0000-0000-000000000000}"/>
          </ac:spMkLst>
        </pc:spChg>
        <pc:spChg chg="add mod">
          <ac:chgData name="Emily Schmall" userId="84198989-024f-47e1-ba10-c3ebf23c208b" providerId="ADAL" clId="{829FFB18-D1A7-4822-85C3-98DCD861D2EA}" dt="2020-08-07T16:26:56.616" v="5" actId="1076"/>
          <ac:spMkLst>
            <pc:docMk/>
            <pc:sldMk cId="0" sldId="259"/>
            <ac:spMk id="7" creationId="{B31C5FC0-FBC2-4C05-AAD4-145265F29B7E}"/>
          </ac:spMkLst>
        </pc:spChg>
      </pc:sldChg>
      <pc:sldChg chg="addSp delSp modSp delAnim modAnim">
        <pc:chgData name="Emily Schmall" userId="84198989-024f-47e1-ba10-c3ebf23c208b" providerId="ADAL" clId="{829FFB18-D1A7-4822-85C3-98DCD861D2EA}" dt="2020-08-07T16:36:53.242" v="28" actId="1076"/>
        <pc:sldMkLst>
          <pc:docMk/>
          <pc:sldMk cId="0" sldId="261"/>
        </pc:sldMkLst>
        <pc:picChg chg="add mod">
          <ac:chgData name="Emily Schmall" userId="84198989-024f-47e1-ba10-c3ebf23c208b" providerId="ADAL" clId="{829FFB18-D1A7-4822-85C3-98DCD861D2EA}" dt="2020-08-07T16:36:53.242" v="28" actId="1076"/>
          <ac:picMkLst>
            <pc:docMk/>
            <pc:sldMk cId="0" sldId="261"/>
            <ac:picMk id="5" creationId="{48DB4536-5E41-461E-809B-2078C1AFA49D}"/>
          </ac:picMkLst>
        </pc:picChg>
        <pc:picChg chg="del">
          <ac:chgData name="Emily Schmall" userId="84198989-024f-47e1-ba10-c3ebf23c208b" providerId="ADAL" clId="{829FFB18-D1A7-4822-85C3-98DCD861D2EA}" dt="2020-08-07T16:36:47.438" v="27" actId="478"/>
          <ac:picMkLst>
            <pc:docMk/>
            <pc:sldMk cId="0" sldId="261"/>
            <ac:picMk id="13" creationId="{BDB3D717-C68D-445C-8E06-F89425928E6D}"/>
          </ac:picMkLst>
        </pc:picChg>
      </pc:sldChg>
      <pc:sldChg chg="modSp">
        <pc:chgData name="Emily Schmall" userId="84198989-024f-47e1-ba10-c3ebf23c208b" providerId="ADAL" clId="{829FFB18-D1A7-4822-85C3-98DCD861D2EA}" dt="2020-08-07T16:37:43.043" v="31" actId="1076"/>
        <pc:sldMkLst>
          <pc:docMk/>
          <pc:sldMk cId="0" sldId="262"/>
        </pc:sldMkLst>
        <pc:spChg chg="mod">
          <ac:chgData name="Emily Schmall" userId="84198989-024f-47e1-ba10-c3ebf23c208b" providerId="ADAL" clId="{829FFB18-D1A7-4822-85C3-98DCD861D2EA}" dt="2020-08-07T16:37:43.043" v="31" actId="1076"/>
          <ac:spMkLst>
            <pc:docMk/>
            <pc:sldMk cId="0" sldId="262"/>
            <ac:spMk id="10" creationId="{B818A7ED-1750-446F-A244-8E271C07F074}"/>
          </ac:spMkLst>
        </pc:spChg>
      </pc:sldChg>
      <pc:sldChg chg="modSp">
        <pc:chgData name="Emily Schmall" userId="84198989-024f-47e1-ba10-c3ebf23c208b" providerId="ADAL" clId="{829FFB18-D1A7-4822-85C3-98DCD861D2EA}" dt="2020-08-07T16:39:14.531" v="43" actId="14100"/>
        <pc:sldMkLst>
          <pc:docMk/>
          <pc:sldMk cId="0" sldId="263"/>
        </pc:sldMkLst>
        <pc:spChg chg="mod">
          <ac:chgData name="Emily Schmall" userId="84198989-024f-47e1-ba10-c3ebf23c208b" providerId="ADAL" clId="{829FFB18-D1A7-4822-85C3-98DCD861D2EA}" dt="2020-08-07T16:39:14.531" v="43" actId="14100"/>
          <ac:spMkLst>
            <pc:docMk/>
            <pc:sldMk cId="0" sldId="263"/>
            <ac:spMk id="8" creationId="{7F2C4CC3-0908-4670-899F-F0B499452DC4}"/>
          </ac:spMkLst>
        </pc:spChg>
        <pc:picChg chg="mod">
          <ac:chgData name="Emily Schmall" userId="84198989-024f-47e1-ba10-c3ebf23c208b" providerId="ADAL" clId="{829FFB18-D1A7-4822-85C3-98DCD861D2EA}" dt="2020-08-07T16:39:06.431" v="42" actId="1076"/>
          <ac:picMkLst>
            <pc:docMk/>
            <pc:sldMk cId="0" sldId="263"/>
            <ac:picMk id="3" creationId="{00000000-0000-0000-0000-000000000000}"/>
          </ac:picMkLst>
        </pc:picChg>
      </pc:sldChg>
      <pc:sldChg chg="modSp">
        <pc:chgData name="Emily Schmall" userId="84198989-024f-47e1-ba10-c3ebf23c208b" providerId="ADAL" clId="{829FFB18-D1A7-4822-85C3-98DCD861D2EA}" dt="2020-08-07T16:42:05.020" v="62" actId="1076"/>
        <pc:sldMkLst>
          <pc:docMk/>
          <pc:sldMk cId="0" sldId="264"/>
        </pc:sldMkLst>
        <pc:spChg chg="mod">
          <ac:chgData name="Emily Schmall" userId="84198989-024f-47e1-ba10-c3ebf23c208b" providerId="ADAL" clId="{829FFB18-D1A7-4822-85C3-98DCD861D2EA}" dt="2020-08-07T16:41:53.383" v="61" actId="207"/>
          <ac:spMkLst>
            <pc:docMk/>
            <pc:sldMk cId="0" sldId="264"/>
            <ac:spMk id="5" creationId="{00000000-0000-0000-0000-000000000000}"/>
          </ac:spMkLst>
        </pc:spChg>
        <pc:spChg chg="mod">
          <ac:chgData name="Emily Schmall" userId="84198989-024f-47e1-ba10-c3ebf23c208b" providerId="ADAL" clId="{829FFB18-D1A7-4822-85C3-98DCD861D2EA}" dt="2020-08-07T16:42:05.020" v="62" actId="1076"/>
          <ac:spMkLst>
            <pc:docMk/>
            <pc:sldMk cId="0" sldId="264"/>
            <ac:spMk id="10" creationId="{60432CA4-29D8-4069-A7A2-2FA1789B29CE}"/>
          </ac:spMkLst>
        </pc:spChg>
      </pc:sldChg>
      <pc:sldChg chg="modSp">
        <pc:chgData name="Emily Schmall" userId="84198989-024f-47e1-ba10-c3ebf23c208b" providerId="ADAL" clId="{829FFB18-D1A7-4822-85C3-98DCD861D2EA}" dt="2020-08-07T16:38:19.150" v="38" actId="113"/>
        <pc:sldMkLst>
          <pc:docMk/>
          <pc:sldMk cId="0" sldId="265"/>
        </pc:sldMkLst>
        <pc:spChg chg="mod">
          <ac:chgData name="Emily Schmall" userId="84198989-024f-47e1-ba10-c3ebf23c208b" providerId="ADAL" clId="{829FFB18-D1A7-4822-85C3-98DCD861D2EA}" dt="2020-08-07T16:38:19.150" v="38" actId="113"/>
          <ac:spMkLst>
            <pc:docMk/>
            <pc:sldMk cId="0" sldId="265"/>
            <ac:spMk id="4" creationId="{00000000-0000-0000-0000-000000000000}"/>
          </ac:spMkLst>
        </pc:spChg>
      </pc:sldChg>
      <pc:sldChg chg="modSp">
        <pc:chgData name="Emily Schmall" userId="84198989-024f-47e1-ba10-c3ebf23c208b" providerId="ADAL" clId="{829FFB18-D1A7-4822-85C3-98DCD861D2EA}" dt="2020-08-07T16:48:36.664" v="87" actId="207"/>
        <pc:sldMkLst>
          <pc:docMk/>
          <pc:sldMk cId="0" sldId="268"/>
        </pc:sldMkLst>
        <pc:spChg chg="mod">
          <ac:chgData name="Emily Schmall" userId="84198989-024f-47e1-ba10-c3ebf23c208b" providerId="ADAL" clId="{829FFB18-D1A7-4822-85C3-98DCD861D2EA}" dt="2020-08-07T16:48:36.664" v="87" actId="207"/>
          <ac:spMkLst>
            <pc:docMk/>
            <pc:sldMk cId="0" sldId="268"/>
            <ac:spMk id="16" creationId="{00000000-0000-0000-0000-000000000000}"/>
          </ac:spMkLst>
        </pc:spChg>
      </pc:sldChg>
      <pc:sldChg chg="modSp modNotesTx">
        <pc:chgData name="Emily Schmall" userId="84198989-024f-47e1-ba10-c3ebf23c208b" providerId="ADAL" clId="{829FFB18-D1A7-4822-85C3-98DCD861D2EA}" dt="2020-08-07T16:49:45.813" v="90" actId="1076"/>
        <pc:sldMkLst>
          <pc:docMk/>
          <pc:sldMk cId="0" sldId="270"/>
        </pc:sldMkLst>
        <pc:spChg chg="mod">
          <ac:chgData name="Emily Schmall" userId="84198989-024f-47e1-ba10-c3ebf23c208b" providerId="ADAL" clId="{829FFB18-D1A7-4822-85C3-98DCD861D2EA}" dt="2020-08-07T16:49:45.813" v="90" actId="1076"/>
          <ac:spMkLst>
            <pc:docMk/>
            <pc:sldMk cId="0" sldId="270"/>
            <ac:spMk id="2" creationId="{00000000-0000-0000-0000-000000000000}"/>
          </ac:spMkLst>
        </pc:spChg>
        <pc:spChg chg="mod">
          <ac:chgData name="Emily Schmall" userId="84198989-024f-47e1-ba10-c3ebf23c208b" providerId="ADAL" clId="{829FFB18-D1A7-4822-85C3-98DCD861D2EA}" dt="2020-08-07T16:49:33.649" v="89" actId="207"/>
          <ac:spMkLst>
            <pc:docMk/>
            <pc:sldMk cId="0" sldId="270"/>
            <ac:spMk id="20" creationId="{EA8048AA-3785-439C-8F5B-9F78F1B17B86}"/>
          </ac:spMkLst>
        </pc:spChg>
      </pc:sldChg>
      <pc:sldChg chg="modSp">
        <pc:chgData name="Emily Schmall" userId="84198989-024f-47e1-ba10-c3ebf23c208b" providerId="ADAL" clId="{829FFB18-D1A7-4822-85C3-98DCD861D2EA}" dt="2020-08-07T16:41:19.997" v="58" actId="1076"/>
        <pc:sldMkLst>
          <pc:docMk/>
          <pc:sldMk cId="857204696" sldId="286"/>
        </pc:sldMkLst>
        <pc:spChg chg="mod">
          <ac:chgData name="Emily Schmall" userId="84198989-024f-47e1-ba10-c3ebf23c208b" providerId="ADAL" clId="{829FFB18-D1A7-4822-85C3-98DCD861D2EA}" dt="2020-08-07T16:41:16.968" v="57" actId="1076"/>
          <ac:spMkLst>
            <pc:docMk/>
            <pc:sldMk cId="857204696" sldId="286"/>
            <ac:spMk id="4" creationId="{00000000-0000-0000-0000-000000000000}"/>
          </ac:spMkLst>
        </pc:spChg>
        <pc:spChg chg="mod">
          <ac:chgData name="Emily Schmall" userId="84198989-024f-47e1-ba10-c3ebf23c208b" providerId="ADAL" clId="{829FFB18-D1A7-4822-85C3-98DCD861D2EA}" dt="2020-08-07T16:41:19.997" v="58" actId="1076"/>
          <ac:spMkLst>
            <pc:docMk/>
            <pc:sldMk cId="857204696" sldId="286"/>
            <ac:spMk id="10" creationId="{B818A7ED-1750-446F-A244-8E271C07F074}"/>
          </ac:spMkLst>
        </pc:spChg>
      </pc:sldChg>
      <pc:sldChg chg="addSp delSp modSp delAnim modAnim">
        <pc:chgData name="Emily Schmall" userId="84198989-024f-47e1-ba10-c3ebf23c208b" providerId="ADAL" clId="{829FFB18-D1A7-4822-85C3-98DCD861D2EA}" dt="2020-08-07T16:46:33.231" v="69" actId="14100"/>
        <pc:sldMkLst>
          <pc:docMk/>
          <pc:sldMk cId="3818097458" sldId="287"/>
        </pc:sldMkLst>
        <pc:spChg chg="mod">
          <ac:chgData name="Emily Schmall" userId="84198989-024f-47e1-ba10-c3ebf23c208b" providerId="ADAL" clId="{829FFB18-D1A7-4822-85C3-98DCD861D2EA}" dt="2020-08-07T16:46:33.231" v="69" actId="14100"/>
          <ac:spMkLst>
            <pc:docMk/>
            <pc:sldMk cId="3818097458" sldId="287"/>
            <ac:spMk id="14" creationId="{4F069028-4137-438D-A7F2-503C470E795B}"/>
          </ac:spMkLst>
        </pc:spChg>
        <pc:picChg chg="add mod">
          <ac:chgData name="Emily Schmall" userId="84198989-024f-47e1-ba10-c3ebf23c208b" providerId="ADAL" clId="{829FFB18-D1A7-4822-85C3-98DCD861D2EA}" dt="2020-08-07T16:43:13.760" v="67" actId="1076"/>
          <ac:picMkLst>
            <pc:docMk/>
            <pc:sldMk cId="3818097458" sldId="287"/>
            <ac:picMk id="2" creationId="{E2351804-67BF-41CD-9384-9C45ECFB3AEE}"/>
          </ac:picMkLst>
        </pc:picChg>
        <pc:picChg chg="del">
          <ac:chgData name="Emily Schmall" userId="84198989-024f-47e1-ba10-c3ebf23c208b" providerId="ADAL" clId="{829FFB18-D1A7-4822-85C3-98DCD861D2EA}" dt="2020-08-07T16:43:04.652" v="64" actId="478"/>
          <ac:picMkLst>
            <pc:docMk/>
            <pc:sldMk cId="3818097458" sldId="287"/>
            <ac:picMk id="5" creationId="{6ED92C87-2215-4E17-B689-6281B04D763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23A665-87E0-438E-AB0C-2E7EF6C7012B}" type="datetimeFigureOut">
              <a:rPr lang="en-US" smtClean="0"/>
              <a:t>8/7/2020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7A87C2-31DC-4CAA-BBD3-51730514DC57}" type="slidenum">
              <a:rPr lang="en-US" smtClean="0"/>
              <a:t>‹#›</a:t>
            </a:fld>
            <a:endParaRPr lang="en-US"/>
          </a:p>
        </p:txBody>
      </p:sp>
    </p:spTree>
    <p:extLst>
      <p:ext uri="{BB962C8B-B14F-4D97-AF65-F5344CB8AC3E}">
        <p14:creationId xmlns:p14="http://schemas.microsoft.com/office/powerpoint/2010/main" val="1200102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racialequitytools.org/glossary"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lgbtqia.ucdavis.edu/educated/glossary"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youtube.com/watch?v=d6Y5cARFJw8"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today.com/parents/how-talk-kids-about-racism-protests-injustice-t182929"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www.npr.org/2020/06/08/872371063/microaggressions-are-a-big-deal-how-to-talk-them-out-and-when-to-walk-away" TargetMode="External"/><Relationship Id="rId5" Type="http://schemas.openxmlformats.org/officeDocument/2006/relationships/hyperlink" Target="https://www.bc.edu/content/dam/files/centers/humanrights/pdf/IGR.Brave%20Spaces%20Handout.pdf" TargetMode="External"/><Relationship Id="rId4" Type="http://schemas.openxmlformats.org/officeDocument/2006/relationships/hyperlink" Target="https://centerracialjustice.org/resources/resources-for-talking-about-race-racism-and-racialized-violence-with-kids/"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Overview for the Troop Leader </a:t>
            </a:r>
          </a:p>
        </p:txBody>
      </p:sp>
      <p:sp>
        <p:nvSpPr>
          <p:cNvPr id="4" name="Slide Number Placeholder 3"/>
          <p:cNvSpPr>
            <a:spLocks noGrp="1"/>
          </p:cNvSpPr>
          <p:nvPr>
            <p:ph type="sldNum" sz="quarter" idx="5"/>
          </p:nvPr>
        </p:nvSpPr>
        <p:spPr/>
        <p:txBody>
          <a:bodyPr/>
          <a:lstStyle/>
          <a:p>
            <a:fld id="{2B554963-5657-43FE-B001-CC4658A908A9}" type="slidenum">
              <a:rPr lang="en-US" smtClean="0"/>
              <a:t>1</a:t>
            </a:fld>
            <a:endParaRPr lang="en-US"/>
          </a:p>
        </p:txBody>
      </p:sp>
    </p:spTree>
    <p:extLst>
      <p:ext uri="{BB962C8B-B14F-4D97-AF65-F5344CB8AC3E}">
        <p14:creationId xmlns:p14="http://schemas.microsoft.com/office/powerpoint/2010/main" val="11595130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When talking and sharing about personal identities, it’s important to set ground rules so that everyone feels supported and safe during the discussions. </a:t>
            </a:r>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After reading the list, open it up to your group. Are there additional rules (or guidelines) they would like to add? </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BD7A87C2-31DC-4CAA-BBD3-51730514DC57}" type="slidenum">
              <a:rPr lang="en-US" smtClean="0"/>
              <a:t>10</a:t>
            </a:fld>
            <a:endParaRPr lang="en-US"/>
          </a:p>
        </p:txBody>
      </p:sp>
    </p:spTree>
    <p:extLst>
      <p:ext uri="{BB962C8B-B14F-4D97-AF65-F5344CB8AC3E}">
        <p14:creationId xmlns:p14="http://schemas.microsoft.com/office/powerpoint/2010/main" val="38835776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Watch the video to begin. After the video ends, take a few minutes of pause before moving on. If your troop is interested, you may also ask them if there’s anything that they wanted to discuss or were surprised by the video. </a:t>
            </a:r>
          </a:p>
          <a:p>
            <a:endParaRPr lang="en-US" dirty="0"/>
          </a:p>
          <a:p>
            <a:r>
              <a:rPr lang="en-US" sz="1200" b="0" i="0" kern="1200" dirty="0">
                <a:solidFill>
                  <a:schemeClr val="tx1"/>
                </a:solidFill>
                <a:effectLst/>
                <a:latin typeface="+mn-lt"/>
                <a:ea typeface="+mn-ea"/>
                <a:cs typeface="+mn-cs"/>
              </a:rPr>
              <a:t>https://www.youtube.com/watch?v=RjquHTj4HlY</a:t>
            </a:r>
            <a:endParaRPr lang="en-US" dirty="0"/>
          </a:p>
        </p:txBody>
      </p:sp>
      <p:sp>
        <p:nvSpPr>
          <p:cNvPr id="4" name="Slide Number Placeholder 3"/>
          <p:cNvSpPr>
            <a:spLocks noGrp="1"/>
          </p:cNvSpPr>
          <p:nvPr>
            <p:ph type="sldNum" sz="quarter" idx="5"/>
          </p:nvPr>
        </p:nvSpPr>
        <p:spPr/>
        <p:txBody>
          <a:bodyPr/>
          <a:lstStyle/>
          <a:p>
            <a:fld id="{BD7A87C2-31DC-4CAA-BBD3-51730514DC57}" type="slidenum">
              <a:rPr lang="en-US" smtClean="0"/>
              <a:t>11</a:t>
            </a:fld>
            <a:endParaRPr lang="en-US"/>
          </a:p>
        </p:txBody>
      </p:sp>
    </p:spTree>
    <p:extLst>
      <p:ext uri="{BB962C8B-B14F-4D97-AF65-F5344CB8AC3E}">
        <p14:creationId xmlns:p14="http://schemas.microsoft.com/office/powerpoint/2010/main" val="32325112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Now, separately, each person will take 5-10 minutes to reflect on their own identities by first listing all their social identities.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Next slide has examples of each identity. </a:t>
            </a:r>
            <a:endParaRPr lang="en-US" dirty="0"/>
          </a:p>
        </p:txBody>
      </p:sp>
      <p:sp>
        <p:nvSpPr>
          <p:cNvPr id="4" name="Slide Number Placeholder 3"/>
          <p:cNvSpPr>
            <a:spLocks noGrp="1"/>
          </p:cNvSpPr>
          <p:nvPr>
            <p:ph type="sldNum" sz="quarter" idx="5"/>
          </p:nvPr>
        </p:nvSpPr>
        <p:spPr/>
        <p:txBody>
          <a:bodyPr/>
          <a:lstStyle/>
          <a:p>
            <a:fld id="{BD7A87C2-31DC-4CAA-BBD3-51730514DC57}" type="slidenum">
              <a:rPr lang="en-US" smtClean="0"/>
              <a:t>12</a:t>
            </a:fld>
            <a:endParaRPr lang="en-US"/>
          </a:p>
        </p:txBody>
      </p:sp>
    </p:spTree>
    <p:extLst>
      <p:ext uri="{BB962C8B-B14F-4D97-AF65-F5344CB8AC3E}">
        <p14:creationId xmlns:p14="http://schemas.microsoft.com/office/powerpoint/2010/main" val="19304327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The list above are some examples of each identity. </a:t>
            </a:r>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r>
              <a:rPr lang="en-US" dirty="0"/>
              <a:t>Allow 5-10 minutes for everyone to list out their identities. Girls only have to write and share identities they feel comfortable sharing. </a:t>
            </a:r>
          </a:p>
        </p:txBody>
      </p:sp>
      <p:sp>
        <p:nvSpPr>
          <p:cNvPr id="4" name="Slide Number Placeholder 3"/>
          <p:cNvSpPr>
            <a:spLocks noGrp="1"/>
          </p:cNvSpPr>
          <p:nvPr>
            <p:ph type="sldNum" sz="quarter" idx="5"/>
          </p:nvPr>
        </p:nvSpPr>
        <p:spPr/>
        <p:txBody>
          <a:bodyPr/>
          <a:lstStyle/>
          <a:p>
            <a:fld id="{2B554963-5657-43FE-B001-CC4658A908A9}" type="slidenum">
              <a:rPr lang="en-US" smtClean="0"/>
              <a:t>13</a:t>
            </a:fld>
            <a:endParaRPr lang="en-US"/>
          </a:p>
        </p:txBody>
      </p:sp>
    </p:spTree>
    <p:extLst>
      <p:ext uri="{BB962C8B-B14F-4D97-AF65-F5344CB8AC3E}">
        <p14:creationId xmlns:p14="http://schemas.microsoft.com/office/powerpoint/2010/main" val="11936260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kern="1200" dirty="0">
                <a:solidFill>
                  <a:schemeClr val="tx1"/>
                </a:solidFill>
                <a:effectLst/>
                <a:latin typeface="+mn-lt"/>
                <a:ea typeface="+mn-ea"/>
                <a:cs typeface="+mn-cs"/>
              </a:rPr>
              <a:t>Now, have everyone sort their list into two categories: </a:t>
            </a:r>
          </a:p>
          <a:p>
            <a:pPr rtl="0" fontAlgn="base"/>
            <a:endParaRPr lang="en-US" sz="1200" b="0" i="0" kern="1200" dirty="0">
              <a:solidFill>
                <a:schemeClr val="tx1"/>
              </a:solidFill>
              <a:effectLst/>
              <a:latin typeface="+mn-lt"/>
              <a:ea typeface="+mn-ea"/>
              <a:cs typeface="+mn-cs"/>
            </a:endParaRPr>
          </a:p>
          <a:p>
            <a:pPr rtl="0" fontAlgn="base"/>
            <a:r>
              <a:rPr lang="en-US" sz="1200" b="0" i="0" kern="1200" dirty="0">
                <a:solidFill>
                  <a:schemeClr val="tx1"/>
                </a:solidFill>
                <a:effectLst/>
                <a:latin typeface="+mn-lt"/>
                <a:ea typeface="+mn-ea"/>
                <a:cs typeface="+mn-cs"/>
              </a:rPr>
              <a:t>What’s identities do I think most about? </a:t>
            </a:r>
          </a:p>
          <a:p>
            <a:pPr rtl="0" fontAlgn="base"/>
            <a:r>
              <a:rPr lang="en-US" sz="1200" b="0" i="0" kern="1200" dirty="0">
                <a:solidFill>
                  <a:schemeClr val="tx1"/>
                </a:solidFill>
                <a:effectLst/>
                <a:latin typeface="+mn-lt"/>
                <a:ea typeface="+mn-ea"/>
                <a:cs typeface="+mn-cs"/>
              </a:rPr>
              <a:t>What identities do I think least about?  </a:t>
            </a:r>
          </a:p>
          <a:p>
            <a:endParaRPr lang="en-US" dirty="0"/>
          </a:p>
        </p:txBody>
      </p:sp>
      <p:sp>
        <p:nvSpPr>
          <p:cNvPr id="4" name="Slide Number Placeholder 3"/>
          <p:cNvSpPr>
            <a:spLocks noGrp="1"/>
          </p:cNvSpPr>
          <p:nvPr>
            <p:ph type="sldNum" sz="quarter" idx="5"/>
          </p:nvPr>
        </p:nvSpPr>
        <p:spPr/>
        <p:txBody>
          <a:bodyPr/>
          <a:lstStyle/>
          <a:p>
            <a:fld id="{BD7A87C2-31DC-4CAA-BBD3-51730514DC57}" type="slidenum">
              <a:rPr lang="en-US" smtClean="0"/>
              <a:t>14</a:t>
            </a:fld>
            <a:endParaRPr lang="en-US"/>
          </a:p>
        </p:txBody>
      </p:sp>
    </p:spTree>
    <p:extLst>
      <p:ext uri="{BB962C8B-B14F-4D97-AF65-F5344CB8AC3E}">
        <p14:creationId xmlns:p14="http://schemas.microsoft.com/office/powerpoint/2010/main" val="34493304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kern="1200" dirty="0">
                <a:solidFill>
                  <a:schemeClr val="tx1"/>
                </a:solidFill>
                <a:effectLst/>
                <a:latin typeface="+mn-lt"/>
                <a:ea typeface="+mn-ea"/>
                <a:cs typeface="+mn-cs"/>
              </a:rPr>
              <a:t>Reflection Questions (in breakout rooms), for 5 minutes. Girls can choose what questions to answer. </a:t>
            </a:r>
            <a:r>
              <a:rPr lang="en-US" sz="1200" b="0" i="0" u="none" strike="noStrike" kern="1200" dirty="0">
                <a:solidFill>
                  <a:schemeClr val="tx1"/>
                </a:solidFill>
                <a:effectLst/>
                <a:latin typeface="+mn-lt"/>
                <a:ea typeface="+mn-ea"/>
                <a:cs typeface="+mn-cs"/>
              </a:rPr>
              <a:t>Additionally, remind your troop of the ground rules and the importance of only sharing things that they feel comfortable sharing. </a:t>
            </a:r>
            <a:endParaRPr lang="en-US" sz="1200" b="0" i="0" kern="1200" dirty="0">
              <a:solidFill>
                <a:schemeClr val="tx1"/>
              </a:solidFill>
              <a:effectLst/>
              <a:latin typeface="+mn-lt"/>
              <a:ea typeface="+mn-ea"/>
              <a:cs typeface="+mn-cs"/>
            </a:endParaRPr>
          </a:p>
          <a:p>
            <a:pPr rtl="0" fontAlgn="base"/>
            <a:endParaRPr lang="en-US" sz="1200" b="0" i="0" kern="1200" dirty="0">
              <a:solidFill>
                <a:schemeClr val="tx1"/>
              </a:solidFill>
              <a:effectLst/>
              <a:latin typeface="+mn-lt"/>
              <a:ea typeface="+mn-ea"/>
              <a:cs typeface="+mn-cs"/>
            </a:endParaRPr>
          </a:p>
          <a:p>
            <a:pPr rtl="0" fontAlgn="base"/>
            <a:r>
              <a:rPr lang="en-US" sz="1200" b="0" i="0" kern="1200" dirty="0">
                <a:solidFill>
                  <a:schemeClr val="tx1"/>
                </a:solidFill>
                <a:effectLst/>
                <a:latin typeface="+mn-lt"/>
                <a:ea typeface="+mn-ea"/>
                <a:cs typeface="+mn-cs"/>
              </a:rPr>
              <a:t>What part of your identity do you think people first notice about you? </a:t>
            </a:r>
          </a:p>
          <a:p>
            <a:pPr rtl="0" fontAlgn="base"/>
            <a:r>
              <a:rPr lang="en-US" sz="1200" b="0" i="0" kern="1200" dirty="0">
                <a:solidFill>
                  <a:schemeClr val="tx1"/>
                </a:solidFill>
                <a:effectLst/>
                <a:latin typeface="+mn-lt"/>
                <a:ea typeface="+mn-ea"/>
                <a:cs typeface="+mn-cs"/>
              </a:rPr>
              <a:t>What part of your identity is most important to you? </a:t>
            </a:r>
          </a:p>
          <a:p>
            <a:pPr rtl="0" fontAlgn="base"/>
            <a:r>
              <a:rPr lang="en-US" sz="1200" b="0" i="0" kern="1200" dirty="0">
                <a:solidFill>
                  <a:schemeClr val="tx1"/>
                </a:solidFill>
                <a:effectLst/>
                <a:latin typeface="+mn-lt"/>
                <a:ea typeface="+mn-ea"/>
                <a:cs typeface="+mn-cs"/>
              </a:rPr>
              <a:t>What part of your identity is least important to you? </a:t>
            </a:r>
          </a:p>
          <a:p>
            <a:pPr rtl="0" fontAlgn="base"/>
            <a:r>
              <a:rPr lang="en-US" sz="1200" b="0" i="0" kern="1200" dirty="0">
                <a:solidFill>
                  <a:schemeClr val="tx1"/>
                </a:solidFill>
                <a:effectLst/>
                <a:latin typeface="+mn-lt"/>
                <a:ea typeface="+mn-ea"/>
                <a:cs typeface="+mn-cs"/>
              </a:rPr>
              <a:t>What part of other people’s identity do you notice first? </a:t>
            </a:r>
          </a:p>
          <a:p>
            <a:pPr rtl="0" fontAlgn="base"/>
            <a:r>
              <a:rPr lang="en-US" sz="1200" b="0" i="0" kern="1200" dirty="0">
                <a:solidFill>
                  <a:schemeClr val="tx1"/>
                </a:solidFill>
                <a:effectLst/>
                <a:latin typeface="+mn-lt"/>
                <a:ea typeface="+mn-ea"/>
                <a:cs typeface="+mn-cs"/>
              </a:rPr>
              <a:t>What part of your identity do you struggle with? </a:t>
            </a:r>
          </a:p>
          <a:p>
            <a:pPr rtl="0" fontAlgn="base"/>
            <a:r>
              <a:rPr lang="en-US" sz="1200" b="0" i="0" kern="1200" dirty="0">
                <a:solidFill>
                  <a:schemeClr val="tx1"/>
                </a:solidFill>
                <a:effectLst/>
                <a:latin typeface="+mn-lt"/>
                <a:ea typeface="+mn-ea"/>
                <a:cs typeface="+mn-cs"/>
              </a:rPr>
              <a:t>What part of your identity are you proud to share with other people? </a:t>
            </a:r>
          </a:p>
          <a:p>
            <a:endParaRPr lang="en-US" dirty="0"/>
          </a:p>
        </p:txBody>
      </p:sp>
      <p:sp>
        <p:nvSpPr>
          <p:cNvPr id="4" name="Slide Number Placeholder 3"/>
          <p:cNvSpPr>
            <a:spLocks noGrp="1"/>
          </p:cNvSpPr>
          <p:nvPr>
            <p:ph type="sldNum" sz="quarter" idx="5"/>
          </p:nvPr>
        </p:nvSpPr>
        <p:spPr/>
        <p:txBody>
          <a:bodyPr/>
          <a:lstStyle/>
          <a:p>
            <a:fld id="{BD7A87C2-31DC-4CAA-BBD3-51730514DC57}" type="slidenum">
              <a:rPr lang="en-US" smtClean="0"/>
              <a:t>15</a:t>
            </a:fld>
            <a:endParaRPr lang="en-US"/>
          </a:p>
        </p:txBody>
      </p:sp>
    </p:spTree>
    <p:extLst>
      <p:ext uri="{BB962C8B-B14F-4D97-AF65-F5344CB8AC3E}">
        <p14:creationId xmlns:p14="http://schemas.microsoft.com/office/powerpoint/2010/main" val="9669185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Have the group come together and ask some of the large group questions.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rtl="0" fontAlgn="base"/>
            <a:r>
              <a:rPr lang="en-US" sz="1200" b="0" i="0" kern="1200" dirty="0">
                <a:solidFill>
                  <a:schemeClr val="tx1"/>
                </a:solidFill>
                <a:effectLst/>
                <a:latin typeface="+mn-lt"/>
                <a:ea typeface="+mn-ea"/>
                <a:cs typeface="+mn-cs"/>
              </a:rPr>
              <a:t>What came up while reflecting on your identities?  </a:t>
            </a:r>
          </a:p>
          <a:p>
            <a:pPr rtl="0" fontAlgn="base"/>
            <a:r>
              <a:rPr lang="en-US" sz="1200" b="0" i="0" kern="1200" dirty="0">
                <a:solidFill>
                  <a:schemeClr val="tx1"/>
                </a:solidFill>
                <a:effectLst/>
                <a:latin typeface="+mn-lt"/>
                <a:ea typeface="+mn-ea"/>
                <a:cs typeface="+mn-cs"/>
              </a:rPr>
              <a:t>Ask the group, what does privilege mean? Define privilege </a:t>
            </a:r>
          </a:p>
          <a:p>
            <a:pPr rtl="0" fontAlgn="base"/>
            <a:r>
              <a:rPr lang="en-US" sz="1200" b="0" i="0" kern="1200" dirty="0">
                <a:solidFill>
                  <a:schemeClr val="tx1"/>
                </a:solidFill>
                <a:effectLst/>
                <a:latin typeface="+mn-lt"/>
                <a:ea typeface="+mn-ea"/>
                <a:cs typeface="+mn-cs"/>
              </a:rPr>
              <a:t>When we are thinking about the identities we think least about, how might that be tied to privilege? </a:t>
            </a:r>
          </a:p>
          <a:p>
            <a:pPr rtl="0" fontAlgn="base"/>
            <a:r>
              <a:rPr lang="en-US" sz="1200" b="0" i="0" kern="1200" dirty="0">
                <a:solidFill>
                  <a:schemeClr val="tx1"/>
                </a:solidFill>
                <a:effectLst/>
                <a:latin typeface="+mn-lt"/>
                <a:ea typeface="+mn-ea"/>
                <a:cs typeface="+mn-cs"/>
              </a:rPr>
              <a:t>What can we learn by reflecting on identities that we think the least and most about?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Additionally, remind your troop of the ground rules and the importance of only sharing things that they feel comfortable sharing. </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BD7A87C2-31DC-4CAA-BBD3-51730514DC57}" type="slidenum">
              <a:rPr lang="en-US" smtClean="0"/>
              <a:t>16</a:t>
            </a:fld>
            <a:endParaRPr lang="en-US"/>
          </a:p>
        </p:txBody>
      </p:sp>
    </p:spTree>
    <p:extLst>
      <p:ext uri="{BB962C8B-B14F-4D97-AF65-F5344CB8AC3E}">
        <p14:creationId xmlns:p14="http://schemas.microsoft.com/office/powerpoint/2010/main" val="6838644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moving on to the next activity, go over the following definitions with your troop. These definitions may be new or worded in a way that is different from what they have heard. </a:t>
            </a:r>
          </a:p>
          <a:p>
            <a:endParaRPr lang="en-US" dirty="0"/>
          </a:p>
          <a:p>
            <a:r>
              <a:rPr lang="en-US" dirty="0"/>
              <a:t>Allow a few minutes for any questions or clarifications. </a:t>
            </a:r>
          </a:p>
          <a:p>
            <a:endParaRPr lang="en-US" dirty="0"/>
          </a:p>
          <a:p>
            <a:endParaRPr lang="en-US" dirty="0"/>
          </a:p>
          <a:p>
            <a:r>
              <a:rPr lang="en-US" dirty="0"/>
              <a:t>Definitions from: </a:t>
            </a:r>
          </a:p>
          <a:p>
            <a:endParaRPr lang="en-US" dirty="0"/>
          </a:p>
          <a:p>
            <a:r>
              <a:rPr lang="en-US" dirty="0">
                <a:hlinkClick r:id="rId3"/>
              </a:rPr>
              <a:t>https://www.racialequitytools.org/glossary#</a:t>
            </a:r>
            <a:endParaRPr lang="en-US" dirty="0"/>
          </a:p>
          <a:p>
            <a:endParaRPr lang="en-US" dirty="0"/>
          </a:p>
          <a:p>
            <a:r>
              <a:rPr lang="en-US" dirty="0">
                <a:hlinkClick r:id="rId4"/>
              </a:rPr>
              <a:t>https://lgbtqia.ucdavis.edu/educated/glossary</a:t>
            </a:r>
            <a:endParaRPr lang="en-US" dirty="0"/>
          </a:p>
        </p:txBody>
      </p:sp>
      <p:sp>
        <p:nvSpPr>
          <p:cNvPr id="4" name="Slide Number Placeholder 3"/>
          <p:cNvSpPr>
            <a:spLocks noGrp="1"/>
          </p:cNvSpPr>
          <p:nvPr>
            <p:ph type="sldNum" sz="quarter" idx="5"/>
          </p:nvPr>
        </p:nvSpPr>
        <p:spPr/>
        <p:txBody>
          <a:bodyPr/>
          <a:lstStyle/>
          <a:p>
            <a:fld id="{BD7A87C2-31DC-4CAA-BBD3-51730514DC57}" type="slidenum">
              <a:rPr lang="en-US" smtClean="0"/>
              <a:t>17</a:t>
            </a:fld>
            <a:endParaRPr lang="en-US"/>
          </a:p>
        </p:txBody>
      </p:sp>
    </p:spTree>
    <p:extLst>
      <p:ext uri="{BB962C8B-B14F-4D97-AF65-F5344CB8AC3E}">
        <p14:creationId xmlns:p14="http://schemas.microsoft.com/office/powerpoint/2010/main" val="33248455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Ask the group, what’s cultural appropriation? Have you heard this phrase before?  </a:t>
            </a:r>
            <a:endParaRPr lang="en-US" dirty="0"/>
          </a:p>
        </p:txBody>
      </p:sp>
      <p:sp>
        <p:nvSpPr>
          <p:cNvPr id="4" name="Slide Number Placeholder 3"/>
          <p:cNvSpPr>
            <a:spLocks noGrp="1"/>
          </p:cNvSpPr>
          <p:nvPr>
            <p:ph type="sldNum" sz="quarter" idx="5"/>
          </p:nvPr>
        </p:nvSpPr>
        <p:spPr/>
        <p:txBody>
          <a:bodyPr/>
          <a:lstStyle/>
          <a:p>
            <a:fld id="{BD7A87C2-31DC-4CAA-BBD3-51730514DC57}" type="slidenum">
              <a:rPr lang="en-US" smtClean="0"/>
              <a:t>18</a:t>
            </a:fld>
            <a:endParaRPr lang="en-US"/>
          </a:p>
        </p:txBody>
      </p:sp>
    </p:spTree>
    <p:extLst>
      <p:ext uri="{BB962C8B-B14F-4D97-AF65-F5344CB8AC3E}">
        <p14:creationId xmlns:p14="http://schemas.microsoft.com/office/powerpoint/2010/main" val="17173736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Cultural Appropriation definition </a:t>
            </a:r>
          </a:p>
        </p:txBody>
      </p:sp>
      <p:sp>
        <p:nvSpPr>
          <p:cNvPr id="4" name="Slide Number Placeholder 3"/>
          <p:cNvSpPr>
            <a:spLocks noGrp="1"/>
          </p:cNvSpPr>
          <p:nvPr>
            <p:ph type="sldNum" sz="quarter" idx="5"/>
          </p:nvPr>
        </p:nvSpPr>
        <p:spPr/>
        <p:txBody>
          <a:bodyPr/>
          <a:lstStyle/>
          <a:p>
            <a:fld id="{BD7A87C2-31DC-4CAA-BBD3-51730514DC57}" type="slidenum">
              <a:rPr lang="en-US" smtClean="0"/>
              <a:t>19</a:t>
            </a:fld>
            <a:endParaRPr lang="en-US"/>
          </a:p>
        </p:txBody>
      </p:sp>
    </p:spTree>
    <p:extLst>
      <p:ext uri="{BB962C8B-B14F-4D97-AF65-F5344CB8AC3E}">
        <p14:creationId xmlns:p14="http://schemas.microsoft.com/office/powerpoint/2010/main" val="3993766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Overview for the  Troop Leader </a:t>
            </a:r>
          </a:p>
          <a:p>
            <a:endParaRPr lang="en-US" dirty="0"/>
          </a:p>
        </p:txBody>
      </p:sp>
      <p:sp>
        <p:nvSpPr>
          <p:cNvPr id="4" name="Slide Number Placeholder 3"/>
          <p:cNvSpPr>
            <a:spLocks noGrp="1"/>
          </p:cNvSpPr>
          <p:nvPr>
            <p:ph type="sldNum" sz="quarter" idx="5"/>
          </p:nvPr>
        </p:nvSpPr>
        <p:spPr/>
        <p:txBody>
          <a:bodyPr/>
          <a:lstStyle/>
          <a:p>
            <a:fld id="{2B554963-5657-43FE-B001-CC4658A908A9}" type="slidenum">
              <a:rPr lang="en-US" smtClean="0"/>
              <a:t>2</a:t>
            </a:fld>
            <a:endParaRPr lang="en-US"/>
          </a:p>
        </p:txBody>
      </p:sp>
    </p:spTree>
    <p:extLst>
      <p:ext uri="{BB962C8B-B14F-4D97-AF65-F5344CB8AC3E}">
        <p14:creationId xmlns:p14="http://schemas.microsoft.com/office/powerpoint/2010/main" val="33928649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Watch the video by Teen Vogue. </a:t>
            </a:r>
            <a:r>
              <a:rPr lang="en-US" dirty="0">
                <a:hlinkClick r:id="rId3"/>
              </a:rPr>
              <a:t>https://www.youtube.com/watch?v=d6Y5cARFJw8</a:t>
            </a:r>
            <a:endParaRPr lang="en-US" dirty="0"/>
          </a:p>
          <a:p>
            <a:endParaRPr lang="en-US" dirty="0"/>
          </a:p>
          <a:p>
            <a:endParaRPr lang="en-US" dirty="0"/>
          </a:p>
          <a:p>
            <a:r>
              <a:rPr lang="en-US" dirty="0"/>
              <a:t>Once you are done watching, allow a few minutes for everyone in your group to process before moving to the discussion questions. </a:t>
            </a:r>
          </a:p>
          <a:p>
            <a:endParaRPr lang="en-US" dirty="0"/>
          </a:p>
          <a:p>
            <a:endParaRPr lang="en-US" dirty="0"/>
          </a:p>
        </p:txBody>
      </p:sp>
      <p:sp>
        <p:nvSpPr>
          <p:cNvPr id="4" name="Slide Number Placeholder 3"/>
          <p:cNvSpPr>
            <a:spLocks noGrp="1"/>
          </p:cNvSpPr>
          <p:nvPr>
            <p:ph type="sldNum" sz="quarter" idx="5"/>
          </p:nvPr>
        </p:nvSpPr>
        <p:spPr/>
        <p:txBody>
          <a:bodyPr/>
          <a:lstStyle/>
          <a:p>
            <a:fld id="{BD7A87C2-31DC-4CAA-BBD3-51730514DC57}" type="slidenum">
              <a:rPr lang="en-US" smtClean="0"/>
              <a:t>20</a:t>
            </a:fld>
            <a:endParaRPr lang="en-US"/>
          </a:p>
        </p:txBody>
      </p:sp>
    </p:spTree>
    <p:extLst>
      <p:ext uri="{BB962C8B-B14F-4D97-AF65-F5344CB8AC3E}">
        <p14:creationId xmlns:p14="http://schemas.microsoft.com/office/powerpoint/2010/main" val="8490908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kern="1200" dirty="0">
                <a:solidFill>
                  <a:schemeClr val="tx1"/>
                </a:solidFill>
                <a:effectLst/>
                <a:latin typeface="+mn-lt"/>
                <a:ea typeface="+mn-ea"/>
                <a:cs typeface="+mn-cs"/>
              </a:rPr>
              <a:t>Reflections Question </a:t>
            </a:r>
          </a:p>
          <a:p>
            <a:endParaRPr lang="en-US" dirty="0"/>
          </a:p>
          <a:p>
            <a:pPr marL="457200" indent="-457200">
              <a:lnSpc>
                <a:spcPct val="200000"/>
              </a:lnSpc>
              <a:buFont typeface="Arial" panose="020B0604020202020204" pitchFamily="34" charset="0"/>
              <a:buChar char="•"/>
            </a:pPr>
            <a:r>
              <a:rPr lang="en-US" sz="1200" dirty="0">
                <a:solidFill>
                  <a:srgbClr val="D4813E"/>
                </a:solidFill>
                <a:latin typeface="Modern Love Caps" panose="04070805081001020A01" pitchFamily="82" charset="0"/>
              </a:rPr>
              <a:t>What came up for you while watching this video?</a:t>
            </a:r>
          </a:p>
          <a:p>
            <a:pPr marL="457200" indent="-457200" fontAlgn="base">
              <a:lnSpc>
                <a:spcPct val="200000"/>
              </a:lnSpc>
              <a:buFont typeface="Arial" panose="020B0604020202020204" pitchFamily="34" charset="0"/>
              <a:buChar char="•"/>
            </a:pPr>
            <a:r>
              <a:rPr lang="en-US" sz="1200" dirty="0">
                <a:solidFill>
                  <a:srgbClr val="D4813E"/>
                </a:solidFill>
                <a:latin typeface="Modern Love Caps" panose="04070805081001020A01" pitchFamily="82" charset="0"/>
              </a:rPr>
              <a:t>Where have you seen cultural appropriation? (I.e. at a store, school, party, television, magazines, etc.)Are these images stereotypes? </a:t>
            </a:r>
          </a:p>
          <a:p>
            <a:pPr marL="457200" indent="-457200" fontAlgn="base">
              <a:lnSpc>
                <a:spcPct val="200000"/>
              </a:lnSpc>
              <a:buFont typeface="Arial" panose="020B0604020202020204" pitchFamily="34" charset="0"/>
              <a:buChar char="•"/>
            </a:pPr>
            <a:r>
              <a:rPr lang="en-US" sz="1200" dirty="0">
                <a:solidFill>
                  <a:srgbClr val="D4813E"/>
                </a:solidFill>
                <a:latin typeface="Modern Love Caps" panose="04070805081001020A01" pitchFamily="82" charset="0"/>
              </a:rPr>
              <a:t>How are stereotypes harmful?  </a:t>
            </a:r>
          </a:p>
          <a:p>
            <a:pPr marL="457200" indent="-457200" fontAlgn="base">
              <a:lnSpc>
                <a:spcPct val="200000"/>
              </a:lnSpc>
              <a:buFont typeface="Arial" panose="020B0604020202020204" pitchFamily="34" charset="0"/>
              <a:buChar char="•"/>
            </a:pPr>
            <a:r>
              <a:rPr lang="en-US" sz="1200" dirty="0">
                <a:solidFill>
                  <a:srgbClr val="D4813E"/>
                </a:solidFill>
                <a:latin typeface="Modern Love Caps" panose="04070805081001020A01" pitchFamily="82" charset="0"/>
              </a:rPr>
              <a:t>Reflecting on past Halloween costumes or outfits, have you ever worn something that would be viewed as cultural appropriation? If so, and Knowing this now, what are some things you can do differently? </a:t>
            </a:r>
          </a:p>
          <a:p>
            <a:pPr marL="457200" indent="-457200" fontAlgn="base">
              <a:lnSpc>
                <a:spcPct val="200000"/>
              </a:lnSpc>
              <a:buFont typeface="Arial" panose="020B0604020202020204" pitchFamily="34" charset="0"/>
              <a:buChar char="•"/>
            </a:pPr>
            <a:r>
              <a:rPr lang="en-US" sz="1200" dirty="0">
                <a:solidFill>
                  <a:srgbClr val="D4813E"/>
                </a:solidFill>
                <a:latin typeface="Modern Love Caps" panose="04070805081001020A01" pitchFamily="82" charset="0"/>
              </a:rPr>
              <a:t>What are action steps we can do now that we know more about cultural appropriation?</a:t>
            </a:r>
          </a:p>
          <a:p>
            <a:pPr marL="457200" indent="-457200" fontAlgn="base">
              <a:lnSpc>
                <a:spcPct val="200000"/>
              </a:lnSpc>
              <a:buFont typeface="Arial" panose="020B0604020202020204" pitchFamily="34" charset="0"/>
              <a:buChar char="•"/>
            </a:pPr>
            <a:endParaRPr lang="en-US" sz="1200" dirty="0">
              <a:solidFill>
                <a:srgbClr val="D4813E"/>
              </a:solidFill>
              <a:latin typeface="Modern Love Caps" panose="04070805081001020A01" pitchFamily="82" charset="0"/>
            </a:endParaRPr>
          </a:p>
          <a:p>
            <a:pPr marL="457200" indent="-457200" fontAlgn="base">
              <a:lnSpc>
                <a:spcPct val="200000"/>
              </a:lnSpc>
              <a:buFont typeface="Arial" panose="020B0604020202020204" pitchFamily="34" charset="0"/>
              <a:buChar char="•"/>
            </a:pPr>
            <a:endParaRPr lang="en-US" sz="1200" dirty="0">
              <a:solidFill>
                <a:srgbClr val="D4813E"/>
              </a:solidFill>
              <a:latin typeface="Modern Love Caps" panose="04070805081001020A01" pitchFamily="8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Additionally, remind your troop of the ground rules and the importance of only sharing things that they feel comfortable sharing. </a:t>
            </a:r>
            <a:endParaRPr lang="en-US" sz="1200" b="0" i="0" kern="1200" dirty="0">
              <a:solidFill>
                <a:schemeClr val="tx1"/>
              </a:solidFill>
              <a:effectLst/>
              <a:latin typeface="+mn-lt"/>
              <a:ea typeface="+mn-ea"/>
              <a:cs typeface="+mn-cs"/>
            </a:endParaRPr>
          </a:p>
          <a:p>
            <a:pPr marL="0" indent="0" fontAlgn="base">
              <a:lnSpc>
                <a:spcPct val="200000"/>
              </a:lnSpc>
              <a:buFont typeface="Arial" panose="020B0604020202020204" pitchFamily="34" charset="0"/>
              <a:buNone/>
            </a:pPr>
            <a:endParaRPr lang="en-US" sz="1200" dirty="0">
              <a:solidFill>
                <a:srgbClr val="D4813E"/>
              </a:solidFill>
              <a:latin typeface="Modern Love Caps" panose="04070805081001020A01" pitchFamily="82" charset="0"/>
            </a:endParaRPr>
          </a:p>
        </p:txBody>
      </p:sp>
      <p:sp>
        <p:nvSpPr>
          <p:cNvPr id="4" name="Slide Number Placeholder 3"/>
          <p:cNvSpPr>
            <a:spLocks noGrp="1"/>
          </p:cNvSpPr>
          <p:nvPr>
            <p:ph type="sldNum" sz="quarter" idx="5"/>
          </p:nvPr>
        </p:nvSpPr>
        <p:spPr/>
        <p:txBody>
          <a:bodyPr/>
          <a:lstStyle/>
          <a:p>
            <a:fld id="{BD7A87C2-31DC-4CAA-BBD3-51730514DC57}" type="slidenum">
              <a:rPr lang="en-US" smtClean="0"/>
              <a:t>21</a:t>
            </a:fld>
            <a:endParaRPr lang="en-US"/>
          </a:p>
        </p:txBody>
      </p:sp>
    </p:spTree>
    <p:extLst>
      <p:ext uri="{BB962C8B-B14F-4D97-AF65-F5344CB8AC3E}">
        <p14:creationId xmlns:p14="http://schemas.microsoft.com/office/powerpoint/2010/main" val="13961957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Tell girls that often, these different categories of our social identities are ones that are most visible from the outside. That’s part of the reason why we so easily put people into different groups based on what we can see. </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Have everyone assemble the “Just Because” poem handout and writing utensils. Explain to girls that for this final activity, they’ll take what they learned about their social identities and respond to stereotypes society might make about either or both. Just like they observed our discussion about cultural appropriation many of these stereotypes are oversimplifications of people. </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BD7A87C2-31DC-4CAA-BBD3-51730514DC57}" type="slidenum">
              <a:rPr lang="en-US" smtClean="0"/>
              <a:t>22</a:t>
            </a:fld>
            <a:endParaRPr lang="en-US"/>
          </a:p>
        </p:txBody>
      </p:sp>
    </p:spTree>
    <p:extLst>
      <p:ext uri="{BB962C8B-B14F-4D97-AF65-F5344CB8AC3E}">
        <p14:creationId xmlns:p14="http://schemas.microsoft.com/office/powerpoint/2010/main" val="42708436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kern="1200" dirty="0">
                <a:solidFill>
                  <a:schemeClr val="tx1"/>
                </a:solidFill>
                <a:effectLst/>
                <a:latin typeface="+mn-lt"/>
                <a:ea typeface="+mn-ea"/>
                <a:cs typeface="+mn-cs"/>
              </a:rPr>
              <a:t>Give examples of some ways to complete the “Just because I am” prompt. For example, “Just because I am a girl doesn’t mean all I care about is clothes and makeup,” or “Just because I’m Christian doesn’t mean I don’t respect other religions,” or “Just because I’m young doesn’t mean I don’t know anything.” </a:t>
            </a:r>
          </a:p>
          <a:p>
            <a:pPr rtl="0" fontAlgn="base"/>
            <a:endParaRPr lang="en-US" sz="1200" b="0" i="0" kern="1200" dirty="0">
              <a:solidFill>
                <a:schemeClr val="tx1"/>
              </a:solidFill>
              <a:effectLst/>
              <a:latin typeface="+mn-lt"/>
              <a:ea typeface="+mn-ea"/>
              <a:cs typeface="+mn-cs"/>
            </a:endParaRPr>
          </a:p>
          <a:p>
            <a:pPr rtl="0" fontAlgn="base"/>
            <a:endParaRPr lang="en-US" sz="1200" b="0" i="0" kern="1200" dirty="0">
              <a:solidFill>
                <a:schemeClr val="tx1"/>
              </a:solidFill>
              <a:effectLst/>
              <a:latin typeface="+mn-lt"/>
              <a:ea typeface="+mn-ea"/>
              <a:cs typeface="+mn-cs"/>
            </a:endParaRPr>
          </a:p>
          <a:p>
            <a:pPr rtl="0" fontAlgn="base"/>
            <a:endParaRPr lang="en-US" sz="1200" b="0" i="0" kern="1200" dirty="0">
              <a:solidFill>
                <a:schemeClr val="tx1"/>
              </a:solidFill>
              <a:effectLst/>
              <a:latin typeface="+mn-lt"/>
              <a:ea typeface="+mn-ea"/>
              <a:cs typeface="+mn-cs"/>
            </a:endParaRPr>
          </a:p>
          <a:p>
            <a:pPr rtl="0" fontAlgn="base"/>
            <a:r>
              <a:rPr lang="en-US" sz="1200" b="0" i="0" kern="1200" dirty="0">
                <a:solidFill>
                  <a:schemeClr val="tx1"/>
                </a:solidFill>
                <a:effectLst/>
                <a:latin typeface="+mn-lt"/>
                <a:ea typeface="+mn-ea"/>
                <a:cs typeface="+mn-cs"/>
              </a:rPr>
              <a:t>Give girls time to complete their poems. When everyone has finished, have girls who are willing and comfortable share their poems with the group. </a:t>
            </a:r>
          </a:p>
          <a:p>
            <a:endParaRPr lang="en-US" dirty="0"/>
          </a:p>
        </p:txBody>
      </p:sp>
      <p:sp>
        <p:nvSpPr>
          <p:cNvPr id="4" name="Slide Number Placeholder 3"/>
          <p:cNvSpPr>
            <a:spLocks noGrp="1"/>
          </p:cNvSpPr>
          <p:nvPr>
            <p:ph type="sldNum" sz="quarter" idx="5"/>
          </p:nvPr>
        </p:nvSpPr>
        <p:spPr/>
        <p:txBody>
          <a:bodyPr/>
          <a:lstStyle/>
          <a:p>
            <a:fld id="{BD7A87C2-31DC-4CAA-BBD3-51730514DC57}" type="slidenum">
              <a:rPr lang="en-US" smtClean="0"/>
              <a:t>23</a:t>
            </a:fld>
            <a:endParaRPr lang="en-US"/>
          </a:p>
        </p:txBody>
      </p:sp>
    </p:spTree>
    <p:extLst>
      <p:ext uri="{BB962C8B-B14F-4D97-AF65-F5344CB8AC3E}">
        <p14:creationId xmlns:p14="http://schemas.microsoft.com/office/powerpoint/2010/main" val="8994531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kern="1200" dirty="0">
                <a:solidFill>
                  <a:schemeClr val="tx1"/>
                </a:solidFill>
                <a:effectLst/>
                <a:latin typeface="+mn-lt"/>
                <a:ea typeface="+mn-ea"/>
                <a:cs typeface="+mn-cs"/>
              </a:rPr>
              <a:t>Thank everyone for sharing and holding space for each other. </a:t>
            </a:r>
          </a:p>
          <a:p>
            <a:pPr rtl="0" fontAlgn="base"/>
            <a:endParaRPr lang="en-US" sz="1200" b="0" i="0" kern="1200" dirty="0">
              <a:solidFill>
                <a:schemeClr val="tx1"/>
              </a:solidFill>
              <a:effectLst/>
              <a:latin typeface="+mn-lt"/>
              <a:ea typeface="+mn-ea"/>
              <a:cs typeface="+mn-cs"/>
            </a:endParaRPr>
          </a:p>
          <a:p>
            <a:pPr rtl="0" fontAlgn="base"/>
            <a:r>
              <a:rPr lang="en-US" sz="1200" b="0" i="0" kern="1200" dirty="0">
                <a:solidFill>
                  <a:schemeClr val="tx1"/>
                </a:solidFill>
                <a:effectLst/>
                <a:latin typeface="+mn-lt"/>
                <a:ea typeface="+mn-ea"/>
                <a:cs typeface="+mn-cs"/>
              </a:rPr>
              <a:t>Remind the group of the ground rules as we leave the meeting today.  </a:t>
            </a:r>
          </a:p>
          <a:p>
            <a:pPr rtl="0" fontAlgn="base"/>
            <a:endParaRPr lang="en-US" sz="1200" b="0" i="0" kern="1200" dirty="0">
              <a:solidFill>
                <a:schemeClr val="tx1"/>
              </a:solidFill>
              <a:effectLst/>
              <a:latin typeface="+mn-lt"/>
              <a:ea typeface="+mn-ea"/>
              <a:cs typeface="+mn-cs"/>
            </a:endParaRPr>
          </a:p>
          <a:p>
            <a:pPr rtl="0" fontAlgn="base"/>
            <a:endParaRPr lang="en-US" sz="1200" b="0" i="0" kern="1200" dirty="0">
              <a:solidFill>
                <a:schemeClr val="tx1"/>
              </a:solidFill>
              <a:effectLst/>
              <a:latin typeface="+mn-lt"/>
              <a:ea typeface="+mn-ea"/>
              <a:cs typeface="+mn-cs"/>
            </a:endParaRPr>
          </a:p>
          <a:p>
            <a:pPr rtl="0" fontAlgn="base"/>
            <a:r>
              <a:rPr lang="en-US" sz="1200" b="0" i="0" kern="1200" dirty="0">
                <a:solidFill>
                  <a:schemeClr val="tx1"/>
                </a:solidFill>
                <a:effectLst/>
                <a:latin typeface="+mn-lt"/>
                <a:ea typeface="+mn-ea"/>
                <a:cs typeface="+mn-cs"/>
              </a:rPr>
              <a:t>Group Debrief Questions </a:t>
            </a:r>
          </a:p>
          <a:p>
            <a:pPr rtl="0" fontAlgn="base"/>
            <a:r>
              <a:rPr lang="en-US" sz="1200" b="0" i="0" kern="1200" dirty="0">
                <a:solidFill>
                  <a:schemeClr val="tx1"/>
                </a:solidFill>
                <a:effectLst/>
                <a:latin typeface="+mn-lt"/>
                <a:ea typeface="+mn-ea"/>
                <a:cs typeface="+mn-cs"/>
              </a:rPr>
              <a:t>What feelings came up today during the different activities?  </a:t>
            </a:r>
          </a:p>
          <a:p>
            <a:pPr rtl="0" fontAlgn="base"/>
            <a:r>
              <a:rPr lang="en-US" sz="1200" b="0" i="0" kern="1200" dirty="0">
                <a:solidFill>
                  <a:schemeClr val="tx1"/>
                </a:solidFill>
                <a:effectLst/>
                <a:latin typeface="+mn-lt"/>
                <a:ea typeface="+mn-ea"/>
                <a:cs typeface="+mn-cs"/>
              </a:rPr>
              <a:t>Were there some identities and experiences that you hadn’t known before today?  </a:t>
            </a:r>
          </a:p>
          <a:p>
            <a:pPr rtl="0" fontAlgn="base"/>
            <a:r>
              <a:rPr lang="en-US" sz="1200" b="0" i="0" kern="1200" dirty="0">
                <a:solidFill>
                  <a:schemeClr val="tx1"/>
                </a:solidFill>
                <a:effectLst/>
                <a:latin typeface="+mn-lt"/>
                <a:ea typeface="+mn-ea"/>
                <a:cs typeface="+mn-cs"/>
              </a:rPr>
              <a:t>Why is it important to learn and celebrate differences and similarities in identities and experiences?  </a:t>
            </a:r>
          </a:p>
          <a:p>
            <a:endParaRPr lang="en-US" dirty="0"/>
          </a:p>
        </p:txBody>
      </p:sp>
      <p:sp>
        <p:nvSpPr>
          <p:cNvPr id="4" name="Slide Number Placeholder 3"/>
          <p:cNvSpPr>
            <a:spLocks noGrp="1"/>
          </p:cNvSpPr>
          <p:nvPr>
            <p:ph type="sldNum" sz="quarter" idx="5"/>
          </p:nvPr>
        </p:nvSpPr>
        <p:spPr/>
        <p:txBody>
          <a:bodyPr/>
          <a:lstStyle/>
          <a:p>
            <a:fld id="{BD7A87C2-31DC-4CAA-BBD3-51730514DC57}" type="slidenum">
              <a:rPr lang="en-US" smtClean="0"/>
              <a:t>24</a:t>
            </a:fld>
            <a:endParaRPr lang="en-US"/>
          </a:p>
        </p:txBody>
      </p:sp>
    </p:spTree>
    <p:extLst>
      <p:ext uri="{BB962C8B-B14F-4D97-AF65-F5344CB8AC3E}">
        <p14:creationId xmlns:p14="http://schemas.microsoft.com/office/powerpoint/2010/main" val="29394751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 resources for girls to engage with! </a:t>
            </a:r>
          </a:p>
        </p:txBody>
      </p:sp>
      <p:sp>
        <p:nvSpPr>
          <p:cNvPr id="4" name="Slide Number Placeholder 3"/>
          <p:cNvSpPr>
            <a:spLocks noGrp="1"/>
          </p:cNvSpPr>
          <p:nvPr>
            <p:ph type="sldNum" sz="quarter" idx="5"/>
          </p:nvPr>
        </p:nvSpPr>
        <p:spPr/>
        <p:txBody>
          <a:bodyPr/>
          <a:lstStyle/>
          <a:p>
            <a:fld id="{BD7A87C2-31DC-4CAA-BBD3-51730514DC57}" type="slidenum">
              <a:rPr lang="en-US" smtClean="0"/>
              <a:t>25</a:t>
            </a:fld>
            <a:endParaRPr lang="en-US"/>
          </a:p>
        </p:txBody>
      </p:sp>
    </p:spTree>
    <p:extLst>
      <p:ext uri="{BB962C8B-B14F-4D97-AF65-F5344CB8AC3E}">
        <p14:creationId xmlns:p14="http://schemas.microsoft.com/office/powerpoint/2010/main" val="29040172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dirty="0"/>
              <a:t>Senior and Ambassador </a:t>
            </a:r>
            <a:r>
              <a:rPr lang="en-US" sz="1200" b="0" i="0" u="none" strike="noStrike" kern="1200" dirty="0">
                <a:solidFill>
                  <a:schemeClr val="tx1"/>
                </a:solidFill>
                <a:effectLst/>
                <a:latin typeface="+mn-lt"/>
                <a:ea typeface="+mn-ea"/>
                <a:cs typeface="+mn-cs"/>
              </a:rPr>
              <a:t>Diverse. Inclusive. Together. Patch </a:t>
            </a:r>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Patch purpose: When girls have earned this patch, they’ll have developed an appreciation of the uniqueness and commonalities of themselves and others, and the rich diversity of various cultures in their community and in the world. Girls will also deepen their understanding and respect for people who may be different from them and learn how to better relate to others.</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BD7A87C2-31DC-4CAA-BBD3-51730514DC57}" type="slidenum">
              <a:rPr lang="en-US" smtClean="0"/>
              <a:t>26</a:t>
            </a:fld>
            <a:endParaRPr lang="en-US"/>
          </a:p>
        </p:txBody>
      </p:sp>
    </p:spTree>
    <p:extLst>
      <p:ext uri="{BB962C8B-B14F-4D97-AF65-F5344CB8AC3E}">
        <p14:creationId xmlns:p14="http://schemas.microsoft.com/office/powerpoint/2010/main" val="44470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Overview for the Troop Leader </a:t>
            </a:r>
          </a:p>
          <a:p>
            <a:endParaRPr lang="en-US" dirty="0"/>
          </a:p>
          <a:p>
            <a:endParaRPr lang="en-US" dirty="0"/>
          </a:p>
          <a:p>
            <a:r>
              <a:rPr lang="en-US" dirty="0">
                <a:hlinkClick r:id="rId3"/>
              </a:rPr>
              <a:t>https://www.today.com/parents/how-talk-kids-about-racism-protests-injustice-t182929</a:t>
            </a:r>
            <a:endParaRPr lang="en-US" dirty="0"/>
          </a:p>
          <a:p>
            <a:endParaRPr lang="en-US" dirty="0"/>
          </a:p>
          <a:p>
            <a:r>
              <a:rPr lang="en-US" dirty="0">
                <a:hlinkClick r:id="rId4"/>
              </a:rPr>
              <a:t>https://centerracialjustice.org/resources/resources-for-talking-about-race-racism-and-racialized-violence-with-kids/</a:t>
            </a:r>
            <a:endParaRPr lang="en-US" dirty="0"/>
          </a:p>
          <a:p>
            <a:endParaRPr lang="en-US" dirty="0"/>
          </a:p>
          <a:p>
            <a:r>
              <a:rPr lang="en-US" dirty="0">
                <a:hlinkClick r:id="rId5"/>
              </a:rPr>
              <a:t>https://www.bc.edu/content/dam/files/centers/humanrights/pdf/IGR.Brave Spaces Handout.pdf</a:t>
            </a:r>
            <a:endParaRPr lang="en-US" dirty="0"/>
          </a:p>
          <a:p>
            <a:endParaRPr lang="en-US" dirty="0"/>
          </a:p>
          <a:p>
            <a:r>
              <a:rPr lang="en-US" dirty="0">
                <a:hlinkClick r:id="rId6"/>
              </a:rPr>
              <a:t>https://www.npr.org/2020/06/08/872371063/microaggressions-are-a-big-deal-how-to-talk-them-out-and-when-to-walk-away</a:t>
            </a:r>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2B554963-5657-43FE-B001-CC4658A908A9}" type="slidenum">
              <a:rPr lang="en-US" smtClean="0"/>
              <a:t>3</a:t>
            </a:fld>
            <a:endParaRPr lang="en-US"/>
          </a:p>
        </p:txBody>
      </p:sp>
    </p:spTree>
    <p:extLst>
      <p:ext uri="{BB962C8B-B14F-4D97-AF65-F5344CB8AC3E}">
        <p14:creationId xmlns:p14="http://schemas.microsoft.com/office/powerpoint/2010/main" val="1428865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Overview for  Troop Leader</a:t>
            </a:r>
          </a:p>
        </p:txBody>
      </p:sp>
      <p:sp>
        <p:nvSpPr>
          <p:cNvPr id="4" name="Slide Number Placeholder 3"/>
          <p:cNvSpPr>
            <a:spLocks noGrp="1"/>
          </p:cNvSpPr>
          <p:nvPr>
            <p:ph type="sldNum" sz="quarter" idx="5"/>
          </p:nvPr>
        </p:nvSpPr>
        <p:spPr/>
        <p:txBody>
          <a:bodyPr/>
          <a:lstStyle/>
          <a:p>
            <a:fld id="{2B554963-5657-43FE-B001-CC4658A908A9}" type="slidenum">
              <a:rPr lang="en-US" smtClean="0"/>
              <a:t>4</a:t>
            </a:fld>
            <a:endParaRPr lang="en-US"/>
          </a:p>
        </p:txBody>
      </p:sp>
    </p:spTree>
    <p:extLst>
      <p:ext uri="{BB962C8B-B14F-4D97-AF65-F5344CB8AC3E}">
        <p14:creationId xmlns:p14="http://schemas.microsoft.com/office/powerpoint/2010/main" val="31719449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dirty="0"/>
              <a:t>Senior and Ambassador </a:t>
            </a:r>
            <a:r>
              <a:rPr lang="en-US" sz="1200" b="0" i="0" u="none" strike="noStrike" kern="1200" dirty="0">
                <a:solidFill>
                  <a:schemeClr val="tx1"/>
                </a:solidFill>
                <a:effectLst/>
                <a:latin typeface="+mn-lt"/>
                <a:ea typeface="+mn-ea"/>
                <a:cs typeface="+mn-cs"/>
              </a:rPr>
              <a:t>Diverse. Inclusive. Together. Patch </a:t>
            </a:r>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Patch purpose: When girls have earned this patch, they’ll have developed an appreciation of the uniqueness and commonalities of themselves and others, and the rich diversity of various cultures in their community and in the world. Girls will also deepen their understanding and respect for people who may be different from them and learn how to better relate to others.</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BD7A87C2-31DC-4CAA-BBD3-51730514DC57}" type="slidenum">
              <a:rPr lang="en-US" smtClean="0"/>
              <a:t>5</a:t>
            </a:fld>
            <a:endParaRPr lang="en-US"/>
          </a:p>
        </p:txBody>
      </p:sp>
    </p:spTree>
    <p:extLst>
      <p:ext uri="{BB962C8B-B14F-4D97-AF65-F5344CB8AC3E}">
        <p14:creationId xmlns:p14="http://schemas.microsoft.com/office/powerpoint/2010/main" val="37449239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Open your meeting with the Girl Scout Promise and Law </a:t>
            </a:r>
            <a:endParaRPr lang="en-US" dirty="0"/>
          </a:p>
          <a:p>
            <a:endParaRPr lang="en-US" dirty="0"/>
          </a:p>
        </p:txBody>
      </p:sp>
      <p:sp>
        <p:nvSpPr>
          <p:cNvPr id="4" name="Slide Number Placeholder 3"/>
          <p:cNvSpPr>
            <a:spLocks noGrp="1"/>
          </p:cNvSpPr>
          <p:nvPr>
            <p:ph type="sldNum" sz="quarter" idx="5"/>
          </p:nvPr>
        </p:nvSpPr>
        <p:spPr/>
        <p:txBody>
          <a:bodyPr/>
          <a:lstStyle/>
          <a:p>
            <a:fld id="{BD7A87C2-31DC-4CAA-BBD3-51730514DC57}" type="slidenum">
              <a:rPr lang="en-US" smtClean="0"/>
              <a:t>6</a:t>
            </a:fld>
            <a:endParaRPr lang="en-US"/>
          </a:p>
        </p:txBody>
      </p:sp>
    </p:spTree>
    <p:extLst>
      <p:ext uri="{BB962C8B-B14F-4D97-AF65-F5344CB8AC3E}">
        <p14:creationId xmlns:p14="http://schemas.microsoft.com/office/powerpoint/2010/main" val="38271868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Open your meeting with the Girl Scout Promise and Law </a:t>
            </a:r>
            <a:endParaRPr lang="en-US" dirty="0"/>
          </a:p>
          <a:p>
            <a:endParaRPr lang="en-US" dirty="0"/>
          </a:p>
        </p:txBody>
      </p:sp>
      <p:sp>
        <p:nvSpPr>
          <p:cNvPr id="4" name="Slide Number Placeholder 3"/>
          <p:cNvSpPr>
            <a:spLocks noGrp="1"/>
          </p:cNvSpPr>
          <p:nvPr>
            <p:ph type="sldNum" sz="quarter" idx="5"/>
          </p:nvPr>
        </p:nvSpPr>
        <p:spPr/>
        <p:txBody>
          <a:bodyPr/>
          <a:lstStyle/>
          <a:p>
            <a:fld id="{BD7A87C2-31DC-4CAA-BBD3-51730514DC57}" type="slidenum">
              <a:rPr lang="en-US" smtClean="0"/>
              <a:t>7</a:t>
            </a:fld>
            <a:endParaRPr lang="en-US"/>
          </a:p>
        </p:txBody>
      </p:sp>
    </p:spTree>
    <p:extLst>
      <p:ext uri="{BB962C8B-B14F-4D97-AF65-F5344CB8AC3E}">
        <p14:creationId xmlns:p14="http://schemas.microsoft.com/office/powerpoint/2010/main" val="30372440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Icebreaker question </a:t>
            </a:r>
          </a:p>
        </p:txBody>
      </p:sp>
      <p:sp>
        <p:nvSpPr>
          <p:cNvPr id="4" name="Slide Number Placeholder 3"/>
          <p:cNvSpPr>
            <a:spLocks noGrp="1"/>
          </p:cNvSpPr>
          <p:nvPr>
            <p:ph type="sldNum" sz="quarter" idx="5"/>
          </p:nvPr>
        </p:nvSpPr>
        <p:spPr/>
        <p:txBody>
          <a:bodyPr/>
          <a:lstStyle/>
          <a:p>
            <a:fld id="{BD7A87C2-31DC-4CAA-BBD3-51730514DC57}" type="slidenum">
              <a:rPr lang="en-US" smtClean="0"/>
              <a:t>8</a:t>
            </a:fld>
            <a:endParaRPr lang="en-US"/>
          </a:p>
        </p:txBody>
      </p:sp>
    </p:spTree>
    <p:extLst>
      <p:ext uri="{BB962C8B-B14F-4D97-AF65-F5344CB8AC3E}">
        <p14:creationId xmlns:p14="http://schemas.microsoft.com/office/powerpoint/2010/main" val="38301687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Agenda for the Diverse. Inclusive. Together patch meeting(s)</a:t>
            </a:r>
            <a:endParaRPr lang="en-US" dirty="0"/>
          </a:p>
          <a:p>
            <a:endParaRPr lang="en-US" dirty="0"/>
          </a:p>
        </p:txBody>
      </p:sp>
      <p:sp>
        <p:nvSpPr>
          <p:cNvPr id="4" name="Slide Number Placeholder 3"/>
          <p:cNvSpPr>
            <a:spLocks noGrp="1"/>
          </p:cNvSpPr>
          <p:nvPr>
            <p:ph type="sldNum" sz="quarter" idx="5"/>
          </p:nvPr>
        </p:nvSpPr>
        <p:spPr/>
        <p:txBody>
          <a:bodyPr/>
          <a:lstStyle/>
          <a:p>
            <a:fld id="{BD7A87C2-31DC-4CAA-BBD3-51730514DC57}" type="slidenum">
              <a:rPr lang="en-US" smtClean="0"/>
              <a:t>9</a:t>
            </a:fld>
            <a:endParaRPr lang="en-US"/>
          </a:p>
        </p:txBody>
      </p:sp>
    </p:spTree>
    <p:extLst>
      <p:ext uri="{BB962C8B-B14F-4D97-AF65-F5344CB8AC3E}">
        <p14:creationId xmlns:p14="http://schemas.microsoft.com/office/powerpoint/2010/main" val="11799639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10.xml"/><Relationship Id="rId7"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image" Target="../media/image5.png"/><Relationship Id="rId5" Type="http://schemas.openxmlformats.org/officeDocument/2006/relationships/image" Target="../media/image12.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7.xml"/><Relationship Id="rId7" Type="http://schemas.openxmlformats.org/officeDocument/2006/relationships/image" Target="../media/image5.png"/><Relationship Id="rId2" Type="http://schemas.openxmlformats.org/officeDocument/2006/relationships/video" Target="https://www.youtube.com/embed/RjquHTj4HlY?feature=oembed" TargetMode="External"/><Relationship Id="rId1" Type="http://schemas.openxmlformats.org/officeDocument/2006/relationships/tags" Target="../tags/tag12.xml"/><Relationship Id="rId6" Type="http://schemas.openxmlformats.org/officeDocument/2006/relationships/image" Target="../media/image17.png"/><Relationship Id="rId5" Type="http://schemas.openxmlformats.org/officeDocument/2006/relationships/image" Target="../media/image2.png"/><Relationship Id="rId10" Type="http://schemas.openxmlformats.org/officeDocument/2006/relationships/image" Target="../media/image18.jpeg"/><Relationship Id="rId4" Type="http://schemas.openxmlformats.org/officeDocument/2006/relationships/notesSlide" Target="../notesSlides/notesSlide11.xml"/><Relationship Id="rId9"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3.xml"/><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4.xml"/><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15.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16.xml"/><Relationship Id="rId5" Type="http://schemas.openxmlformats.org/officeDocument/2006/relationships/image" Target="../media/image5.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17.xml"/><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18.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19.xml"/><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20.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7.xml"/><Relationship Id="rId7" Type="http://schemas.openxmlformats.org/officeDocument/2006/relationships/image" Target="../media/image10.png"/><Relationship Id="rId2" Type="http://schemas.openxmlformats.org/officeDocument/2006/relationships/video" Target="https://www.youtube.com/embed/d6Y5cARFJw8?feature=oembed" TargetMode="External"/><Relationship Id="rId1" Type="http://schemas.openxmlformats.org/officeDocument/2006/relationships/tags" Target="../tags/tag21.xml"/><Relationship Id="rId6" Type="http://schemas.openxmlformats.org/officeDocument/2006/relationships/image" Target="../media/image5.png"/><Relationship Id="rId5" Type="http://schemas.openxmlformats.org/officeDocument/2006/relationships/image" Target="../media/image17.png"/><Relationship Id="rId10" Type="http://schemas.openxmlformats.org/officeDocument/2006/relationships/image" Target="../media/image19.jpeg"/><Relationship Id="rId4" Type="http://schemas.openxmlformats.org/officeDocument/2006/relationships/notesSlide" Target="../notesSlides/notesSlide20.xml"/><Relationship Id="rId9"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22.xml"/><Relationship Id="rId5" Type="http://schemas.openxmlformats.org/officeDocument/2006/relationships/image" Target="../media/image5.png"/><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ags" Target="../tags/tag23.xml"/><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2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tags" Target="../tags/tag25.xml"/><Relationship Id="rId6" Type="http://schemas.openxmlformats.org/officeDocument/2006/relationships/image" Target="../media/image5.png"/><Relationship Id="rId5" Type="http://schemas.openxmlformats.org/officeDocument/2006/relationships/image" Target="../media/image11.pn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tags" Target="../tags/tag26.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image" Target="../media/image20.png"/><Relationship Id="rId2" Type="http://schemas.openxmlformats.org/officeDocument/2006/relationships/slideLayout" Target="../slideLayouts/slideLayout7.xml"/><Relationship Id="rId1" Type="http://schemas.openxmlformats.org/officeDocument/2006/relationships/tags" Target="../tags/tag2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hyperlink" Target="https://www.npr.org/2020/06/08/872371063/microaggressions-are-a-big-deal-how-to-talk-them-out-and-when-to-walk-away" TargetMode="External"/><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hyperlink" Target="https://www.bc.edu/content/dam/files/centers/humanrights/pdf/IGR.Brave%20Spaces%20Handout.pdf" TargetMode="External"/><Relationship Id="rId5" Type="http://schemas.openxmlformats.org/officeDocument/2006/relationships/hyperlink" Target="https://centerracialjustice.org/resources/resources-for-talking-about-race-racism-and-racialized-violence-with-kids/" TargetMode="External"/><Relationship Id="rId4" Type="http://schemas.openxmlformats.org/officeDocument/2006/relationships/hyperlink" Target="https://www.today.com/parents/how-talk-kids-about-racism-protests-injustice-t182929"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5.xml"/><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11.png"/><Relationship Id="rId5" Type="http://schemas.openxmlformats.org/officeDocument/2006/relationships/image" Target="../media/image5.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9.xml"/><Relationship Id="rId7"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13.png"/><Relationship Id="rId5" Type="http://schemas.openxmlformats.org/officeDocument/2006/relationships/image" Target="../media/image5.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AED7B243-6543-41C6-8193-B3852B942A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40200" y="9410700"/>
            <a:ext cx="1247775" cy="6858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88938257-46EC-4176-950C-E8635417C636}"/>
              </a:ext>
            </a:extLst>
          </p:cNvPr>
          <p:cNvSpPr/>
          <p:nvPr/>
        </p:nvSpPr>
        <p:spPr>
          <a:xfrm>
            <a:off x="252412" y="2758975"/>
            <a:ext cx="17706975" cy="5940088"/>
          </a:xfrm>
          <a:prstGeom prst="rect">
            <a:avLst/>
          </a:prstGeom>
        </p:spPr>
        <p:txBody>
          <a:bodyPr wrap="square">
            <a:spAutoFit/>
          </a:bodyPr>
          <a:lstStyle/>
          <a:p>
            <a:pPr fontAlgn="base"/>
            <a:r>
              <a:rPr lang="en-US" sz="3600" b="1" dirty="0">
                <a:solidFill>
                  <a:srgbClr val="00B050"/>
                </a:solidFill>
                <a:latin typeface="Trefoil Sans" panose="00000500000000000000" pitchFamily="50" charset="0"/>
              </a:rPr>
              <a:t>Overview</a:t>
            </a:r>
            <a:r>
              <a:rPr lang="en-US" sz="3600" dirty="0">
                <a:solidFill>
                  <a:srgbClr val="FFFFFF"/>
                </a:solidFill>
                <a:latin typeface="Trefoil Sans" panose="00000500000000000000" pitchFamily="50" charset="0"/>
              </a:rPr>
              <a:t>​</a:t>
            </a:r>
            <a:r>
              <a:rPr lang="en-US" sz="3600" dirty="0">
                <a:solidFill>
                  <a:srgbClr val="000000"/>
                </a:solidFill>
                <a:latin typeface="Trefoil Sans" panose="00000500000000000000" pitchFamily="50" charset="0"/>
              </a:rPr>
              <a:t>​</a:t>
            </a:r>
            <a:endParaRPr lang="en-US" sz="3600" dirty="0">
              <a:solidFill>
                <a:srgbClr val="000000"/>
              </a:solidFill>
              <a:latin typeface="Segoe UI" panose="020B0502040204020203" pitchFamily="34" charset="0"/>
            </a:endParaRPr>
          </a:p>
          <a:p>
            <a:pPr fontAlgn="base"/>
            <a:r>
              <a:rPr lang="en-US" sz="2400" dirty="0">
                <a:solidFill>
                  <a:srgbClr val="000000"/>
                </a:solidFill>
                <a:latin typeface="Trefoil Sans" panose="00000500000000000000" pitchFamily="50" charset="0"/>
              </a:rPr>
              <a:t>This slide deck walks you through activities to complete all or most steps of a patch. It includes a variety of interactive activities that you can do as a troop – including video, group conversations, hands-on activities, and more. Review the full deck and notes section prior to your meeting for tips and suggestions. In addition, these first slides will outline the general meeting plan. </a:t>
            </a:r>
            <a:r>
              <a:rPr lang="en-US" sz="2400" dirty="0">
                <a:solidFill>
                  <a:srgbClr val="FFFFFF"/>
                </a:solidFill>
                <a:latin typeface="Trefoil Sans" panose="00000500000000000000" pitchFamily="50" charset="0"/>
              </a:rPr>
              <a:t>​</a:t>
            </a:r>
            <a:r>
              <a:rPr lang="en-US" sz="2400" dirty="0">
                <a:solidFill>
                  <a:srgbClr val="000000"/>
                </a:solidFill>
                <a:latin typeface="Trefoil Sans" panose="00000500000000000000" pitchFamily="50" charset="0"/>
              </a:rPr>
              <a:t>​</a:t>
            </a:r>
            <a:endParaRPr lang="en-US" sz="2400" dirty="0">
              <a:solidFill>
                <a:srgbClr val="000000"/>
              </a:solidFill>
              <a:latin typeface="Segoe UI" panose="020B0502040204020203" pitchFamily="34" charset="0"/>
            </a:endParaRPr>
          </a:p>
          <a:p>
            <a:pPr fontAlgn="base"/>
            <a:r>
              <a:rPr lang="en-US" sz="2400" dirty="0">
                <a:solidFill>
                  <a:srgbClr val="FFFFFF"/>
                </a:solidFill>
                <a:latin typeface="Trefoil Sans" panose="00000500000000000000" pitchFamily="50" charset="0"/>
              </a:rPr>
              <a:t>​</a:t>
            </a:r>
            <a:r>
              <a:rPr lang="en-US" sz="2400" dirty="0">
                <a:solidFill>
                  <a:srgbClr val="000000"/>
                </a:solidFill>
                <a:latin typeface="Trefoil Sans" panose="00000500000000000000" pitchFamily="50" charset="0"/>
              </a:rPr>
              <a:t>​</a:t>
            </a:r>
            <a:endParaRPr lang="en-US" sz="2400" dirty="0">
              <a:solidFill>
                <a:srgbClr val="000000"/>
              </a:solidFill>
              <a:latin typeface="Segoe UI" panose="020B0502040204020203" pitchFamily="34" charset="0"/>
            </a:endParaRPr>
          </a:p>
          <a:p>
            <a:pPr fontAlgn="base"/>
            <a:r>
              <a:rPr lang="en-US" sz="2400" dirty="0">
                <a:solidFill>
                  <a:srgbClr val="000000"/>
                </a:solidFill>
                <a:latin typeface="Trefoil Sans" panose="00000500000000000000" pitchFamily="50" charset="0"/>
              </a:rPr>
              <a:t>Depending on the length of your virtual meetings, you may choose to complete this badge over the course of 1-2 meetings. Connect with families ahead of time to let them know what materials they should have ready prior to logging in. Patches can be purchased by the troop or family in the online shop. </a:t>
            </a:r>
            <a:r>
              <a:rPr lang="en-US" sz="2400" dirty="0">
                <a:solidFill>
                  <a:srgbClr val="FFFFFF"/>
                </a:solidFill>
                <a:latin typeface="Trefoil Sans" panose="00000500000000000000" pitchFamily="50" charset="0"/>
              </a:rPr>
              <a:t>​</a:t>
            </a:r>
            <a:r>
              <a:rPr lang="en-US" sz="2400" dirty="0">
                <a:solidFill>
                  <a:srgbClr val="000000"/>
                </a:solidFill>
                <a:latin typeface="Trefoil Sans" panose="00000500000000000000" pitchFamily="50" charset="0"/>
              </a:rPr>
              <a:t>​</a:t>
            </a:r>
            <a:endParaRPr lang="en-US" sz="2400" dirty="0">
              <a:solidFill>
                <a:srgbClr val="000000"/>
              </a:solidFill>
              <a:latin typeface="Segoe UI" panose="020B0502040204020203" pitchFamily="34" charset="0"/>
            </a:endParaRPr>
          </a:p>
          <a:p>
            <a:pPr fontAlgn="base"/>
            <a:r>
              <a:rPr lang="en-US" sz="2800" dirty="0">
                <a:solidFill>
                  <a:srgbClr val="FFFFFF"/>
                </a:solidFill>
                <a:latin typeface="Trefoil Sans" panose="00000500000000000000" pitchFamily="50" charset="0"/>
              </a:rPr>
              <a:t>​</a:t>
            </a:r>
            <a:r>
              <a:rPr lang="en-US" sz="2800" dirty="0">
                <a:solidFill>
                  <a:srgbClr val="000000"/>
                </a:solidFill>
                <a:latin typeface="Trefoil Sans" panose="00000500000000000000" pitchFamily="50" charset="0"/>
              </a:rPr>
              <a:t>​</a:t>
            </a:r>
            <a:endParaRPr lang="en-US" sz="2800" dirty="0">
              <a:solidFill>
                <a:srgbClr val="000000"/>
              </a:solidFill>
              <a:latin typeface="Segoe UI" panose="020B0502040204020203" pitchFamily="34" charset="0"/>
            </a:endParaRPr>
          </a:p>
          <a:p>
            <a:pPr fontAlgn="base"/>
            <a:r>
              <a:rPr lang="en-US" sz="3600" b="1" dirty="0">
                <a:solidFill>
                  <a:srgbClr val="03A64F"/>
                </a:solidFill>
                <a:latin typeface="Trefoil Sans" panose="00000500000000000000" pitchFamily="50" charset="0"/>
              </a:rPr>
              <a:t>Materials Needed</a:t>
            </a:r>
            <a:r>
              <a:rPr lang="en-US" sz="3600" dirty="0">
                <a:solidFill>
                  <a:srgbClr val="FFFFFF"/>
                </a:solidFill>
                <a:latin typeface="Trefoil Sans" panose="00000500000000000000" pitchFamily="50" charset="0"/>
              </a:rPr>
              <a:t>​</a:t>
            </a:r>
            <a:r>
              <a:rPr lang="en-US" sz="3600" dirty="0">
                <a:solidFill>
                  <a:srgbClr val="000000"/>
                </a:solidFill>
                <a:latin typeface="Trefoil Sans" panose="00000500000000000000" pitchFamily="50" charset="0"/>
              </a:rPr>
              <a:t>​</a:t>
            </a:r>
            <a:endParaRPr lang="en-US" sz="3600" dirty="0">
              <a:solidFill>
                <a:srgbClr val="000000"/>
              </a:solidFill>
              <a:latin typeface="Segoe UI" panose="020B0502040204020203" pitchFamily="34" charset="0"/>
            </a:endParaRPr>
          </a:p>
          <a:p>
            <a:pPr fontAlgn="base"/>
            <a:r>
              <a:rPr lang="en-US" sz="2800" dirty="0">
                <a:solidFill>
                  <a:srgbClr val="FFFFFF"/>
                </a:solidFill>
                <a:latin typeface="Trefoil Sans" panose="00000500000000000000" pitchFamily="50" charset="0"/>
              </a:rPr>
              <a:t>X​</a:t>
            </a:r>
            <a:r>
              <a:rPr lang="en-US" sz="2800" dirty="0">
                <a:solidFill>
                  <a:srgbClr val="000000"/>
                </a:solidFill>
                <a:latin typeface="Trefoil Sans" panose="00000500000000000000" pitchFamily="50" charset="0"/>
              </a:rPr>
              <a:t>​</a:t>
            </a:r>
            <a:endParaRPr lang="en-US" sz="2800" dirty="0">
              <a:solidFill>
                <a:srgbClr val="000000"/>
              </a:solidFill>
              <a:latin typeface="Segoe UI" panose="020B0502040204020203" pitchFamily="34" charset="0"/>
            </a:endParaRPr>
          </a:p>
          <a:p>
            <a:pPr fontAlgn="base">
              <a:buFont typeface="Arial" panose="020B0604020202020204" pitchFamily="34" charset="0"/>
              <a:buChar char="•"/>
            </a:pPr>
            <a:r>
              <a:rPr lang="en-US" sz="2800" dirty="0">
                <a:solidFill>
                  <a:srgbClr val="000000"/>
                </a:solidFill>
                <a:latin typeface="Trefoil Sans" panose="00000500000000000000" pitchFamily="50" charset="0"/>
              </a:rPr>
              <a:t>Just Because Poem Handout </a:t>
            </a:r>
            <a:endParaRPr lang="en-US" sz="2800" dirty="0">
              <a:solidFill>
                <a:srgbClr val="000000"/>
              </a:solidFill>
              <a:latin typeface="Arial" panose="020B0604020202020204" pitchFamily="34" charset="0"/>
            </a:endParaRPr>
          </a:p>
          <a:p>
            <a:pPr fontAlgn="base">
              <a:buFont typeface="Arial" panose="020B0604020202020204" pitchFamily="34" charset="0"/>
              <a:buChar char="•"/>
            </a:pPr>
            <a:r>
              <a:rPr lang="en-US" sz="2800" dirty="0">
                <a:solidFill>
                  <a:srgbClr val="000000"/>
                </a:solidFill>
                <a:latin typeface="Trefoil Sans" panose="00000500000000000000" pitchFamily="50" charset="0"/>
              </a:rPr>
              <a:t>Notebook or scratch paper</a:t>
            </a:r>
            <a:r>
              <a:rPr lang="en-US" sz="2800" dirty="0">
                <a:solidFill>
                  <a:srgbClr val="FFFFFF"/>
                </a:solidFill>
                <a:latin typeface="Trefoil Sans" panose="00000500000000000000" pitchFamily="50" charset="0"/>
              </a:rPr>
              <a:t>​</a:t>
            </a:r>
            <a:r>
              <a:rPr lang="en-US" sz="2800" dirty="0">
                <a:solidFill>
                  <a:srgbClr val="000000"/>
                </a:solidFill>
                <a:latin typeface="Trefoil Sans" panose="00000500000000000000" pitchFamily="50" charset="0"/>
              </a:rPr>
              <a:t>​</a:t>
            </a:r>
            <a:endParaRPr lang="en-US" sz="2800" dirty="0">
              <a:solidFill>
                <a:srgbClr val="000000"/>
              </a:solidFill>
              <a:latin typeface="Arial" panose="020B0604020202020204" pitchFamily="34" charset="0"/>
            </a:endParaRPr>
          </a:p>
          <a:p>
            <a:pPr fontAlgn="base">
              <a:buFont typeface="Arial" panose="020B0604020202020204" pitchFamily="34" charset="0"/>
              <a:buChar char="•"/>
            </a:pPr>
            <a:r>
              <a:rPr lang="en-US" sz="2800" dirty="0">
                <a:solidFill>
                  <a:srgbClr val="000000"/>
                </a:solidFill>
                <a:latin typeface="Trefoil Sans" panose="00000500000000000000" pitchFamily="50" charset="0"/>
              </a:rPr>
              <a:t>Writing utensil (pen, pencil, etc.) </a:t>
            </a:r>
            <a:r>
              <a:rPr lang="en-US" sz="2800" dirty="0">
                <a:solidFill>
                  <a:srgbClr val="FFFFFF"/>
                </a:solidFill>
                <a:latin typeface="Trefoil Sans" panose="00000500000000000000" pitchFamily="50" charset="0"/>
              </a:rPr>
              <a:t>​</a:t>
            </a:r>
            <a:endParaRPr lang="en-US" sz="2800" b="0" i="0" dirty="0">
              <a:solidFill>
                <a:srgbClr val="000000"/>
              </a:solidFill>
              <a:effectLst/>
              <a:latin typeface="Arial" panose="020B0604020202020204" pitchFamily="34" charset="0"/>
            </a:endParaRPr>
          </a:p>
        </p:txBody>
      </p:sp>
      <p:sp>
        <p:nvSpPr>
          <p:cNvPr id="6" name="Rectangle 5">
            <a:extLst>
              <a:ext uri="{FF2B5EF4-FFF2-40B4-BE49-F238E27FC236}">
                <a16:creationId xmlns:a16="http://schemas.microsoft.com/office/drawing/2014/main" id="{92A127FF-9A1F-4809-85C4-71C20FE12953}"/>
              </a:ext>
            </a:extLst>
          </p:cNvPr>
          <p:cNvSpPr/>
          <p:nvPr/>
        </p:nvSpPr>
        <p:spPr>
          <a:xfrm>
            <a:off x="381000" y="723900"/>
            <a:ext cx="17449800" cy="1323439"/>
          </a:xfrm>
          <a:prstGeom prst="rect">
            <a:avLst/>
          </a:prstGeom>
        </p:spPr>
        <p:txBody>
          <a:bodyPr wrap="square">
            <a:spAutoFit/>
          </a:bodyPr>
          <a:lstStyle/>
          <a:p>
            <a:pPr algn="ctr"/>
            <a:r>
              <a:rPr lang="en-US" sz="4000" dirty="0">
                <a:solidFill>
                  <a:srgbClr val="000000"/>
                </a:solidFill>
                <a:latin typeface="Trefoil Sans Medium" panose="00000600000000000000" pitchFamily="50" charset="0"/>
              </a:rPr>
              <a:t>Senior and Ambassador Diverse. Inclusive. Together.​​</a:t>
            </a:r>
            <a:br>
              <a:rPr lang="en-US" sz="4000" dirty="0">
                <a:solidFill>
                  <a:srgbClr val="000000"/>
                </a:solidFill>
                <a:latin typeface="Trefoil Sans Medium" panose="00000600000000000000" pitchFamily="50" charset="0"/>
              </a:rPr>
            </a:br>
            <a:r>
              <a:rPr lang="en-US" sz="4000" dirty="0">
                <a:solidFill>
                  <a:srgbClr val="000000"/>
                </a:solidFill>
                <a:latin typeface="Trefoil Sans Medium" panose="00000600000000000000" pitchFamily="50" charset="0"/>
              </a:rPr>
              <a:t>VIRTUAL MEETING PLAN​​</a:t>
            </a:r>
            <a:endParaRPr lang="en-US" sz="4000" dirty="0"/>
          </a:p>
        </p:txBody>
      </p:sp>
    </p:spTree>
    <p:custDataLst>
      <p:tags r:id="rId1"/>
    </p:custDataLst>
    <p:extLst>
      <p:ext uri="{BB962C8B-B14F-4D97-AF65-F5344CB8AC3E}">
        <p14:creationId xmlns:p14="http://schemas.microsoft.com/office/powerpoint/2010/main" val="15278213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CF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4"/>
          <a:srcRect/>
          <a:stretch>
            <a:fillRect/>
          </a:stretch>
        </p:blipFill>
        <p:spPr>
          <a:xfrm rot="5400000">
            <a:off x="-945769" y="-648575"/>
            <a:ext cx="4550578" cy="4381441"/>
          </a:xfrm>
          <a:prstGeom prst="rect">
            <a:avLst/>
          </a:prstGeom>
        </p:spPr>
      </p:pic>
      <p:sp>
        <p:nvSpPr>
          <p:cNvPr id="3" name="TextBox 3"/>
          <p:cNvSpPr txBox="1"/>
          <p:nvPr/>
        </p:nvSpPr>
        <p:spPr>
          <a:xfrm>
            <a:off x="2632916" y="1722853"/>
            <a:ext cx="13022168" cy="1205015"/>
          </a:xfrm>
          <a:prstGeom prst="rect">
            <a:avLst/>
          </a:prstGeom>
        </p:spPr>
        <p:txBody>
          <a:bodyPr lIns="0" tIns="0" rIns="0" bIns="0" rtlCol="0" anchor="t">
            <a:spAutoFit/>
          </a:bodyPr>
          <a:lstStyle/>
          <a:p>
            <a:pPr algn="ctr">
              <a:lnSpc>
                <a:spcPts val="9000"/>
              </a:lnSpc>
            </a:pPr>
            <a:r>
              <a:rPr lang="en-US" sz="9000" dirty="0">
                <a:solidFill>
                  <a:srgbClr val="91612F"/>
                </a:solidFill>
                <a:latin typeface="Linux Biolinum"/>
              </a:rPr>
              <a:t>Ground Rules </a:t>
            </a:r>
          </a:p>
        </p:txBody>
      </p:sp>
      <p:grpSp>
        <p:nvGrpSpPr>
          <p:cNvPr id="5" name="Group 5"/>
          <p:cNvGrpSpPr/>
          <p:nvPr/>
        </p:nvGrpSpPr>
        <p:grpSpPr>
          <a:xfrm>
            <a:off x="-114301" y="3122356"/>
            <a:ext cx="1443821" cy="1390157"/>
            <a:chOff x="0" y="0"/>
            <a:chExt cx="1925094" cy="1853542"/>
          </a:xfrm>
        </p:grpSpPr>
        <p:pic>
          <p:nvPicPr>
            <p:cNvPr id="6" name="Picture 6"/>
            <p:cNvPicPr>
              <a:picLocks noChangeAspect="1"/>
            </p:cNvPicPr>
            <p:nvPr/>
          </p:nvPicPr>
          <p:blipFill>
            <a:blip r:embed="rId5"/>
            <a:srcRect/>
            <a:stretch>
              <a:fillRect/>
            </a:stretch>
          </p:blipFill>
          <p:spPr>
            <a:xfrm>
              <a:off x="0" y="0"/>
              <a:ext cx="1925094" cy="1853542"/>
            </a:xfrm>
            <a:prstGeom prst="rect">
              <a:avLst/>
            </a:prstGeom>
          </p:spPr>
        </p:pic>
        <p:pic>
          <p:nvPicPr>
            <p:cNvPr id="7" name="Picture 7"/>
            <p:cNvPicPr>
              <a:picLocks noChangeAspect="1"/>
            </p:cNvPicPr>
            <p:nvPr/>
          </p:nvPicPr>
          <p:blipFill>
            <a:blip r:embed="rId6"/>
            <a:srcRect/>
            <a:stretch>
              <a:fillRect/>
            </a:stretch>
          </p:blipFill>
          <p:spPr>
            <a:xfrm rot="-10800000">
              <a:off x="45820" y="23378"/>
              <a:ext cx="1833454" cy="1806786"/>
            </a:xfrm>
            <a:prstGeom prst="rect">
              <a:avLst/>
            </a:prstGeom>
          </p:spPr>
        </p:pic>
        <p:pic>
          <p:nvPicPr>
            <p:cNvPr id="8" name="Picture 8"/>
            <p:cNvPicPr>
              <a:picLocks noChangeAspect="1"/>
            </p:cNvPicPr>
            <p:nvPr/>
          </p:nvPicPr>
          <p:blipFill>
            <a:blip r:embed="rId7">
              <a:alphaModFix amt="85000"/>
            </a:blip>
            <a:srcRect/>
            <a:stretch>
              <a:fillRect/>
            </a:stretch>
          </p:blipFill>
          <p:spPr>
            <a:xfrm>
              <a:off x="629643" y="557623"/>
              <a:ext cx="665808" cy="738296"/>
            </a:xfrm>
            <a:prstGeom prst="rect">
              <a:avLst/>
            </a:prstGeom>
          </p:spPr>
        </p:pic>
      </p:grpSp>
      <p:sp>
        <p:nvSpPr>
          <p:cNvPr id="14" name="TextBox 14"/>
          <p:cNvSpPr txBox="1"/>
          <p:nvPr/>
        </p:nvSpPr>
        <p:spPr>
          <a:xfrm>
            <a:off x="2743200" y="4417283"/>
            <a:ext cx="13581713" cy="3712298"/>
          </a:xfrm>
          <a:prstGeom prst="rect">
            <a:avLst/>
          </a:prstGeom>
        </p:spPr>
        <p:txBody>
          <a:bodyPr wrap="square" lIns="0" tIns="0" rIns="0" bIns="0" rtlCol="0" anchor="t">
            <a:spAutoFit/>
          </a:bodyPr>
          <a:lstStyle/>
          <a:p>
            <a:pPr marL="571500" indent="-571500">
              <a:lnSpc>
                <a:spcPts val="3220"/>
              </a:lnSpc>
              <a:buFont typeface="Arial" panose="020B0604020202020204" pitchFamily="34" charset="0"/>
              <a:buChar char="•"/>
            </a:pPr>
            <a:r>
              <a:rPr lang="en-US" sz="3600" b="1" dirty="0">
                <a:solidFill>
                  <a:srgbClr val="91612F"/>
                </a:solidFill>
                <a:latin typeface="Assistant Regular"/>
              </a:rPr>
              <a:t>Everyone should have a turn to speak. </a:t>
            </a:r>
          </a:p>
          <a:p>
            <a:pPr marL="571500" indent="-571500">
              <a:lnSpc>
                <a:spcPts val="3220"/>
              </a:lnSpc>
              <a:buFont typeface="Arial" panose="020B0604020202020204" pitchFamily="34" charset="0"/>
              <a:buChar char="•"/>
            </a:pPr>
            <a:endParaRPr lang="en-US" sz="3600" b="1" dirty="0">
              <a:solidFill>
                <a:srgbClr val="91612F"/>
              </a:solidFill>
              <a:latin typeface="Assistant Regular"/>
            </a:endParaRPr>
          </a:p>
          <a:p>
            <a:pPr marL="571500" indent="-571500">
              <a:lnSpc>
                <a:spcPts val="3220"/>
              </a:lnSpc>
              <a:buFont typeface="Arial" panose="020B0604020202020204" pitchFamily="34" charset="0"/>
              <a:buChar char="•"/>
            </a:pPr>
            <a:r>
              <a:rPr lang="en-US" sz="3600" b="1" dirty="0">
                <a:solidFill>
                  <a:srgbClr val="91612F"/>
                </a:solidFill>
                <a:latin typeface="Assistant Regular"/>
              </a:rPr>
              <a:t>Everyone has the right to pass if they don’t feel comfortable sharing or participating. </a:t>
            </a:r>
          </a:p>
          <a:p>
            <a:pPr marL="571500" indent="-571500">
              <a:lnSpc>
                <a:spcPts val="3220"/>
              </a:lnSpc>
              <a:buFont typeface="Arial" panose="020B0604020202020204" pitchFamily="34" charset="0"/>
              <a:buChar char="•"/>
            </a:pPr>
            <a:endParaRPr lang="en-US" sz="3600" b="1" dirty="0">
              <a:solidFill>
                <a:srgbClr val="91612F"/>
              </a:solidFill>
              <a:latin typeface="Assistant Regular"/>
            </a:endParaRPr>
          </a:p>
          <a:p>
            <a:pPr marL="571500" indent="-571500">
              <a:lnSpc>
                <a:spcPts val="3220"/>
              </a:lnSpc>
              <a:buFont typeface="Arial" panose="020B0604020202020204" pitchFamily="34" charset="0"/>
              <a:buChar char="•"/>
            </a:pPr>
            <a:r>
              <a:rPr lang="en-US" sz="3600" b="1" dirty="0">
                <a:solidFill>
                  <a:srgbClr val="91612F"/>
                </a:solidFill>
                <a:latin typeface="Assistant Regular"/>
              </a:rPr>
              <a:t>When someone is talking, we will actively listen. </a:t>
            </a:r>
          </a:p>
          <a:p>
            <a:pPr marL="571500" indent="-571500">
              <a:lnSpc>
                <a:spcPts val="3220"/>
              </a:lnSpc>
              <a:buFont typeface="Arial" panose="020B0604020202020204" pitchFamily="34" charset="0"/>
              <a:buChar char="•"/>
            </a:pPr>
            <a:endParaRPr lang="en-US" sz="3600" b="1" dirty="0">
              <a:solidFill>
                <a:srgbClr val="91612F"/>
              </a:solidFill>
              <a:latin typeface="Assistant Regular"/>
            </a:endParaRPr>
          </a:p>
          <a:p>
            <a:pPr marL="571500" indent="-571500">
              <a:lnSpc>
                <a:spcPts val="3220"/>
              </a:lnSpc>
              <a:buFont typeface="Arial" panose="020B0604020202020204" pitchFamily="34" charset="0"/>
              <a:buChar char="•"/>
            </a:pPr>
            <a:r>
              <a:rPr lang="en-US" sz="3600" b="1" dirty="0">
                <a:solidFill>
                  <a:srgbClr val="91612F"/>
                </a:solidFill>
                <a:latin typeface="Assistant Regular"/>
              </a:rPr>
              <a:t>What’s shared in this room with this group stays with the group. Don’t share personal information without that person’s permission. </a:t>
            </a:r>
          </a:p>
        </p:txBody>
      </p:sp>
      <p:grpSp>
        <p:nvGrpSpPr>
          <p:cNvPr id="15" name="Group 15"/>
          <p:cNvGrpSpPr/>
          <p:nvPr/>
        </p:nvGrpSpPr>
        <p:grpSpPr>
          <a:xfrm>
            <a:off x="17405622" y="-342900"/>
            <a:ext cx="1443821" cy="1390157"/>
            <a:chOff x="0" y="0"/>
            <a:chExt cx="1925094" cy="1853542"/>
          </a:xfrm>
        </p:grpSpPr>
        <p:pic>
          <p:nvPicPr>
            <p:cNvPr id="16" name="Picture 16"/>
            <p:cNvPicPr>
              <a:picLocks noChangeAspect="1"/>
            </p:cNvPicPr>
            <p:nvPr/>
          </p:nvPicPr>
          <p:blipFill>
            <a:blip r:embed="rId5"/>
            <a:srcRect/>
            <a:stretch>
              <a:fillRect/>
            </a:stretch>
          </p:blipFill>
          <p:spPr>
            <a:xfrm>
              <a:off x="0" y="0"/>
              <a:ext cx="1925094" cy="1853542"/>
            </a:xfrm>
            <a:prstGeom prst="rect">
              <a:avLst/>
            </a:prstGeom>
          </p:spPr>
        </p:pic>
        <p:pic>
          <p:nvPicPr>
            <p:cNvPr id="17" name="Picture 17"/>
            <p:cNvPicPr>
              <a:picLocks noChangeAspect="1"/>
            </p:cNvPicPr>
            <p:nvPr/>
          </p:nvPicPr>
          <p:blipFill>
            <a:blip r:embed="rId6"/>
            <a:srcRect/>
            <a:stretch>
              <a:fillRect/>
            </a:stretch>
          </p:blipFill>
          <p:spPr>
            <a:xfrm rot="-10800000">
              <a:off x="45820" y="23378"/>
              <a:ext cx="1833454" cy="1806786"/>
            </a:xfrm>
            <a:prstGeom prst="rect">
              <a:avLst/>
            </a:prstGeom>
          </p:spPr>
        </p:pic>
        <p:pic>
          <p:nvPicPr>
            <p:cNvPr id="18" name="Picture 18"/>
            <p:cNvPicPr>
              <a:picLocks noChangeAspect="1"/>
            </p:cNvPicPr>
            <p:nvPr/>
          </p:nvPicPr>
          <p:blipFill>
            <a:blip r:embed="rId7">
              <a:alphaModFix amt="85000"/>
            </a:blip>
            <a:srcRect/>
            <a:stretch>
              <a:fillRect/>
            </a:stretch>
          </p:blipFill>
          <p:spPr>
            <a:xfrm>
              <a:off x="629643" y="557623"/>
              <a:ext cx="665808" cy="738296"/>
            </a:xfrm>
            <a:prstGeom prst="rect">
              <a:avLst/>
            </a:prstGeom>
          </p:spPr>
        </p:pic>
      </p:grpSp>
      <p:pic>
        <p:nvPicPr>
          <p:cNvPr id="29" name="Picture 29"/>
          <p:cNvPicPr>
            <a:picLocks noChangeAspect="1"/>
          </p:cNvPicPr>
          <p:nvPr/>
        </p:nvPicPr>
        <p:blipFill>
          <a:blip r:embed="rId6"/>
          <a:srcRect/>
          <a:stretch>
            <a:fillRect/>
          </a:stretch>
        </p:blipFill>
        <p:spPr>
          <a:xfrm>
            <a:off x="-2101689" y="2481852"/>
            <a:ext cx="3583276" cy="3531156"/>
          </a:xfrm>
          <a:prstGeom prst="rect">
            <a:avLst/>
          </a:prstGeom>
        </p:spPr>
      </p:pic>
      <p:pic>
        <p:nvPicPr>
          <p:cNvPr id="30" name="Picture 30"/>
          <p:cNvPicPr>
            <a:picLocks noChangeAspect="1"/>
          </p:cNvPicPr>
          <p:nvPr/>
        </p:nvPicPr>
        <p:blipFill>
          <a:blip r:embed="rId8"/>
          <a:srcRect/>
          <a:stretch>
            <a:fillRect/>
          </a:stretch>
        </p:blipFill>
        <p:spPr>
          <a:xfrm rot="5131367">
            <a:off x="15631026" y="7628333"/>
            <a:ext cx="1691219" cy="4627715"/>
          </a:xfrm>
          <a:prstGeom prst="rect">
            <a:avLst/>
          </a:prstGeom>
        </p:spPr>
      </p:pic>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CF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5"/>
          <a:srcRect/>
          <a:stretch>
            <a:fillRect/>
          </a:stretch>
        </p:blipFill>
        <p:spPr>
          <a:xfrm rot="-5400000">
            <a:off x="14077249" y="7123355"/>
            <a:ext cx="7256937" cy="6987210"/>
          </a:xfrm>
          <a:prstGeom prst="rect">
            <a:avLst/>
          </a:prstGeom>
        </p:spPr>
      </p:pic>
      <p:pic>
        <p:nvPicPr>
          <p:cNvPr id="3" name="Picture 3"/>
          <p:cNvPicPr>
            <a:picLocks noChangeAspect="1"/>
          </p:cNvPicPr>
          <p:nvPr/>
        </p:nvPicPr>
        <p:blipFill>
          <a:blip r:embed="rId6"/>
          <a:srcRect/>
          <a:stretch>
            <a:fillRect/>
          </a:stretch>
        </p:blipFill>
        <p:spPr>
          <a:xfrm>
            <a:off x="17259300" y="888630"/>
            <a:ext cx="1691219" cy="4627715"/>
          </a:xfrm>
          <a:prstGeom prst="rect">
            <a:avLst/>
          </a:prstGeom>
        </p:spPr>
      </p:pic>
      <p:pic>
        <p:nvPicPr>
          <p:cNvPr id="4" name="Picture 4"/>
          <p:cNvPicPr>
            <a:picLocks noChangeAspect="1"/>
          </p:cNvPicPr>
          <p:nvPr/>
        </p:nvPicPr>
        <p:blipFill>
          <a:blip r:embed="rId7"/>
          <a:srcRect/>
          <a:stretch>
            <a:fillRect/>
          </a:stretch>
        </p:blipFill>
        <p:spPr>
          <a:xfrm>
            <a:off x="15197449" y="-1360712"/>
            <a:ext cx="4565087" cy="4498686"/>
          </a:xfrm>
          <a:prstGeom prst="rect">
            <a:avLst/>
          </a:prstGeom>
        </p:spPr>
      </p:pic>
      <p:sp>
        <p:nvSpPr>
          <p:cNvPr id="6" name="TextBox 6"/>
          <p:cNvSpPr txBox="1"/>
          <p:nvPr/>
        </p:nvSpPr>
        <p:spPr>
          <a:xfrm>
            <a:off x="9850053" y="3903908"/>
            <a:ext cx="6857391" cy="2318648"/>
          </a:xfrm>
          <a:prstGeom prst="rect">
            <a:avLst/>
          </a:prstGeom>
        </p:spPr>
        <p:txBody>
          <a:bodyPr wrap="square" lIns="0" tIns="0" rIns="0" bIns="0" rtlCol="0" anchor="t">
            <a:spAutoFit/>
          </a:bodyPr>
          <a:lstStyle/>
          <a:p>
            <a:pPr>
              <a:lnSpc>
                <a:spcPts val="9000"/>
              </a:lnSpc>
            </a:pPr>
            <a:r>
              <a:rPr lang="en-US" sz="9000" dirty="0">
                <a:solidFill>
                  <a:srgbClr val="91612F"/>
                </a:solidFill>
                <a:latin typeface="Linux Biolinum"/>
              </a:rPr>
              <a:t>Me, My Identity, and I </a:t>
            </a:r>
          </a:p>
        </p:txBody>
      </p:sp>
      <p:pic>
        <p:nvPicPr>
          <p:cNvPr id="8" name="Picture 8"/>
          <p:cNvPicPr>
            <a:picLocks noChangeAspect="1"/>
          </p:cNvPicPr>
          <p:nvPr/>
        </p:nvPicPr>
        <p:blipFill>
          <a:blip r:embed="rId8"/>
          <a:srcRect/>
          <a:stretch>
            <a:fillRect/>
          </a:stretch>
        </p:blipFill>
        <p:spPr>
          <a:xfrm>
            <a:off x="473986" y="674516"/>
            <a:ext cx="8824211" cy="8937967"/>
          </a:xfrm>
          <a:prstGeom prst="rect">
            <a:avLst/>
          </a:prstGeom>
        </p:spPr>
      </p:pic>
      <p:pic>
        <p:nvPicPr>
          <p:cNvPr id="11" name="Picture 11"/>
          <p:cNvPicPr>
            <a:picLocks noChangeAspect="1"/>
          </p:cNvPicPr>
          <p:nvPr/>
        </p:nvPicPr>
        <p:blipFill>
          <a:blip r:embed="rId9"/>
          <a:srcRect/>
          <a:stretch>
            <a:fillRect/>
          </a:stretch>
        </p:blipFill>
        <p:spPr>
          <a:xfrm>
            <a:off x="1179522" y="1404438"/>
            <a:ext cx="1238886" cy="1192839"/>
          </a:xfrm>
          <a:prstGeom prst="rect">
            <a:avLst/>
          </a:prstGeom>
        </p:spPr>
      </p:pic>
      <p:sp>
        <p:nvSpPr>
          <p:cNvPr id="14" name="TextBox 7">
            <a:extLst>
              <a:ext uri="{FF2B5EF4-FFF2-40B4-BE49-F238E27FC236}">
                <a16:creationId xmlns:a16="http://schemas.microsoft.com/office/drawing/2014/main" id="{4F069028-4137-438D-A7F2-503C470E795B}"/>
              </a:ext>
            </a:extLst>
          </p:cNvPr>
          <p:cNvSpPr txBox="1"/>
          <p:nvPr/>
        </p:nvSpPr>
        <p:spPr>
          <a:xfrm>
            <a:off x="2156074" y="7298223"/>
            <a:ext cx="5937129" cy="654090"/>
          </a:xfrm>
          <a:prstGeom prst="rect">
            <a:avLst/>
          </a:prstGeom>
        </p:spPr>
        <p:txBody>
          <a:bodyPr lIns="0" tIns="0" rIns="0" bIns="0" rtlCol="0" anchor="t">
            <a:spAutoFit/>
          </a:bodyPr>
          <a:lstStyle/>
          <a:p>
            <a:pPr>
              <a:lnSpc>
                <a:spcPts val="2500"/>
              </a:lnSpc>
            </a:pPr>
            <a:r>
              <a:rPr lang="en-US" sz="2800" spc="125" dirty="0">
                <a:solidFill>
                  <a:srgbClr val="D4813E"/>
                </a:solidFill>
                <a:latin typeface="Linux Biolinum"/>
              </a:rPr>
              <a:t>America Ferrara, “My Identity Isn’t an Obstacle, it’s a Superpower” </a:t>
            </a:r>
          </a:p>
        </p:txBody>
      </p:sp>
      <p:pic>
        <p:nvPicPr>
          <p:cNvPr id="5" name="Online Media 4" title="My identity is a superpower -- not an obstacle | America Ferrera">
            <a:hlinkClick r:id="" action="ppaction://media"/>
            <a:extLst>
              <a:ext uri="{FF2B5EF4-FFF2-40B4-BE49-F238E27FC236}">
                <a16:creationId xmlns:a16="http://schemas.microsoft.com/office/drawing/2014/main" id="{48DB4536-5E41-461E-809B-2078C1AFA49D}"/>
              </a:ext>
            </a:extLst>
          </p:cNvPr>
          <p:cNvPicPr>
            <a:picLocks noRot="1" noChangeAspect="1"/>
          </p:cNvPicPr>
          <p:nvPr>
            <a:videoFile r:link="rId2"/>
          </p:nvPr>
        </p:nvPicPr>
        <p:blipFill>
          <a:blip r:embed="rId10"/>
          <a:stretch>
            <a:fillRect/>
          </a:stretch>
        </p:blipFill>
        <p:spPr>
          <a:xfrm>
            <a:off x="1798965" y="3428999"/>
            <a:ext cx="6096000" cy="3429000"/>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CF7"/>
        </a:solidFill>
        <a:effectLst/>
      </p:bgPr>
    </p:bg>
    <p:spTree>
      <p:nvGrpSpPr>
        <p:cNvPr id="1" name=""/>
        <p:cNvGrpSpPr/>
        <p:nvPr/>
      </p:nvGrpSpPr>
      <p:grpSpPr>
        <a:xfrm>
          <a:off x="0" y="0"/>
          <a:ext cx="0" cy="0"/>
          <a:chOff x="0" y="0"/>
          <a:chExt cx="0" cy="0"/>
        </a:xfrm>
      </p:grpSpPr>
      <p:sp>
        <p:nvSpPr>
          <p:cNvPr id="4" name="TextBox 4"/>
          <p:cNvSpPr txBox="1"/>
          <p:nvPr/>
        </p:nvSpPr>
        <p:spPr>
          <a:xfrm>
            <a:off x="2415117" y="4440851"/>
            <a:ext cx="13103211" cy="5891356"/>
          </a:xfrm>
          <a:prstGeom prst="rect">
            <a:avLst/>
          </a:prstGeom>
        </p:spPr>
        <p:txBody>
          <a:bodyPr wrap="square" lIns="0" tIns="0" rIns="0" bIns="0" rtlCol="0" anchor="t">
            <a:spAutoFit/>
          </a:bodyPr>
          <a:lstStyle/>
          <a:p>
            <a:pPr marL="457200" indent="-457200">
              <a:lnSpc>
                <a:spcPts val="4200"/>
              </a:lnSpc>
              <a:buFont typeface="Arial" panose="020B0604020202020204" pitchFamily="34" charset="0"/>
              <a:buChar char="•"/>
            </a:pPr>
            <a:r>
              <a:rPr lang="en-US" sz="4000" dirty="0">
                <a:solidFill>
                  <a:srgbClr val="D4813E"/>
                </a:solidFill>
                <a:latin typeface="Assistant Regular"/>
              </a:rPr>
              <a:t>National Origin </a:t>
            </a:r>
          </a:p>
          <a:p>
            <a:pPr marL="457200" indent="-457200">
              <a:lnSpc>
                <a:spcPts val="4200"/>
              </a:lnSpc>
              <a:buFont typeface="Arial" panose="020B0604020202020204" pitchFamily="34" charset="0"/>
              <a:buChar char="•"/>
            </a:pPr>
            <a:r>
              <a:rPr lang="en-US" sz="4000" dirty="0">
                <a:solidFill>
                  <a:srgbClr val="D4813E"/>
                </a:solidFill>
                <a:latin typeface="Assistant Regular"/>
              </a:rPr>
              <a:t>Race</a:t>
            </a:r>
          </a:p>
          <a:p>
            <a:pPr marL="457200" indent="-457200">
              <a:lnSpc>
                <a:spcPts val="4200"/>
              </a:lnSpc>
              <a:buFont typeface="Arial" panose="020B0604020202020204" pitchFamily="34" charset="0"/>
              <a:buChar char="•"/>
            </a:pPr>
            <a:r>
              <a:rPr lang="en-US" sz="4000" dirty="0">
                <a:solidFill>
                  <a:srgbClr val="D4813E"/>
                </a:solidFill>
                <a:latin typeface="Assistant Regular"/>
              </a:rPr>
              <a:t>Ethnicity</a:t>
            </a:r>
          </a:p>
          <a:p>
            <a:pPr marL="457200" indent="-457200">
              <a:lnSpc>
                <a:spcPts val="4200"/>
              </a:lnSpc>
              <a:buFont typeface="Arial" panose="020B0604020202020204" pitchFamily="34" charset="0"/>
              <a:buChar char="•"/>
            </a:pPr>
            <a:r>
              <a:rPr lang="en-US" sz="4000" dirty="0">
                <a:solidFill>
                  <a:srgbClr val="D4813E"/>
                </a:solidFill>
                <a:latin typeface="Assistant Regular"/>
              </a:rPr>
              <a:t>Socio-economic Status</a:t>
            </a:r>
          </a:p>
          <a:p>
            <a:pPr marL="457200" indent="-457200">
              <a:lnSpc>
                <a:spcPts val="4200"/>
              </a:lnSpc>
              <a:buFont typeface="Arial" panose="020B0604020202020204" pitchFamily="34" charset="0"/>
              <a:buChar char="•"/>
            </a:pPr>
            <a:r>
              <a:rPr lang="en-US" sz="4000" dirty="0">
                <a:solidFill>
                  <a:srgbClr val="D4813E"/>
                </a:solidFill>
                <a:latin typeface="Assistant Regular"/>
              </a:rPr>
              <a:t>Age</a:t>
            </a:r>
          </a:p>
          <a:p>
            <a:pPr marL="457200" indent="-457200">
              <a:lnSpc>
                <a:spcPts val="4200"/>
              </a:lnSpc>
              <a:buFont typeface="Arial" panose="020B0604020202020204" pitchFamily="34" charset="0"/>
              <a:buChar char="•"/>
            </a:pPr>
            <a:r>
              <a:rPr lang="en-US" sz="4000" dirty="0">
                <a:solidFill>
                  <a:srgbClr val="D4813E"/>
                </a:solidFill>
                <a:latin typeface="Assistant Regular"/>
              </a:rPr>
              <a:t>Gender Identity </a:t>
            </a:r>
          </a:p>
          <a:p>
            <a:pPr marL="457200" indent="-457200">
              <a:lnSpc>
                <a:spcPts val="4200"/>
              </a:lnSpc>
              <a:buFont typeface="Arial" panose="020B0604020202020204" pitchFamily="34" charset="0"/>
              <a:buChar char="•"/>
            </a:pPr>
            <a:r>
              <a:rPr lang="en-US" sz="4000" dirty="0">
                <a:solidFill>
                  <a:srgbClr val="D4813E"/>
                </a:solidFill>
                <a:latin typeface="Assistant Regular"/>
              </a:rPr>
              <a:t>Sexual Orientation </a:t>
            </a:r>
          </a:p>
          <a:p>
            <a:pPr>
              <a:lnSpc>
                <a:spcPts val="4200"/>
              </a:lnSpc>
            </a:pPr>
            <a:endParaRPr lang="en-US" sz="3000" dirty="0">
              <a:solidFill>
                <a:srgbClr val="D4813E"/>
              </a:solidFill>
              <a:latin typeface="Assistant Regular"/>
            </a:endParaRPr>
          </a:p>
          <a:p>
            <a:pPr>
              <a:lnSpc>
                <a:spcPts val="4200"/>
              </a:lnSpc>
            </a:pPr>
            <a:r>
              <a:rPr lang="en-US" sz="3000" dirty="0">
                <a:solidFill>
                  <a:srgbClr val="D4813E"/>
                </a:solidFill>
                <a:latin typeface="Assistant Regular"/>
              </a:rPr>
              <a:t> </a:t>
            </a:r>
          </a:p>
          <a:p>
            <a:pPr>
              <a:lnSpc>
                <a:spcPts val="4200"/>
              </a:lnSpc>
            </a:pPr>
            <a:endParaRPr lang="en-US" sz="3000" dirty="0">
              <a:solidFill>
                <a:srgbClr val="D4813E"/>
              </a:solidFill>
              <a:latin typeface="Assistant Regular"/>
            </a:endParaRPr>
          </a:p>
          <a:p>
            <a:pPr>
              <a:lnSpc>
                <a:spcPts val="4200"/>
              </a:lnSpc>
            </a:pPr>
            <a:endParaRPr lang="en-US" sz="3000" dirty="0">
              <a:solidFill>
                <a:srgbClr val="D4813E"/>
              </a:solidFill>
              <a:latin typeface="Assistant Regular"/>
            </a:endParaRPr>
          </a:p>
        </p:txBody>
      </p:sp>
      <p:pic>
        <p:nvPicPr>
          <p:cNvPr id="6" name="Picture 6"/>
          <p:cNvPicPr>
            <a:picLocks noChangeAspect="1"/>
          </p:cNvPicPr>
          <p:nvPr/>
        </p:nvPicPr>
        <p:blipFill>
          <a:blip r:embed="rId4"/>
          <a:srcRect/>
          <a:stretch>
            <a:fillRect/>
          </a:stretch>
        </p:blipFill>
        <p:spPr>
          <a:xfrm rot="-3518030">
            <a:off x="7704445" y="-4449083"/>
            <a:ext cx="7256937" cy="6987210"/>
          </a:xfrm>
          <a:prstGeom prst="rect">
            <a:avLst/>
          </a:prstGeom>
        </p:spPr>
      </p:pic>
      <p:pic>
        <p:nvPicPr>
          <p:cNvPr id="8" name="Picture 8"/>
          <p:cNvPicPr>
            <a:picLocks noChangeAspect="1"/>
          </p:cNvPicPr>
          <p:nvPr/>
        </p:nvPicPr>
        <p:blipFill>
          <a:blip r:embed="rId5"/>
          <a:srcRect/>
          <a:stretch>
            <a:fillRect/>
          </a:stretch>
        </p:blipFill>
        <p:spPr>
          <a:xfrm rot="-10800000">
            <a:off x="-222130" y="-248092"/>
            <a:ext cx="1691219" cy="4627715"/>
          </a:xfrm>
          <a:prstGeom prst="rect">
            <a:avLst/>
          </a:prstGeom>
        </p:spPr>
      </p:pic>
      <p:pic>
        <p:nvPicPr>
          <p:cNvPr id="9" name="Picture 9"/>
          <p:cNvPicPr>
            <a:picLocks noChangeAspect="1"/>
          </p:cNvPicPr>
          <p:nvPr/>
        </p:nvPicPr>
        <p:blipFill>
          <a:blip r:embed="rId6"/>
          <a:srcRect/>
          <a:stretch>
            <a:fillRect/>
          </a:stretch>
        </p:blipFill>
        <p:spPr>
          <a:xfrm>
            <a:off x="623479" y="-1169548"/>
            <a:ext cx="3583276" cy="3531156"/>
          </a:xfrm>
          <a:prstGeom prst="rect">
            <a:avLst/>
          </a:prstGeom>
        </p:spPr>
      </p:pic>
      <p:sp>
        <p:nvSpPr>
          <p:cNvPr id="10" name="TextBox 3">
            <a:extLst>
              <a:ext uri="{FF2B5EF4-FFF2-40B4-BE49-F238E27FC236}">
                <a16:creationId xmlns:a16="http://schemas.microsoft.com/office/drawing/2014/main" id="{B818A7ED-1750-446F-A244-8E271C07F074}"/>
              </a:ext>
            </a:extLst>
          </p:cNvPr>
          <p:cNvSpPr txBox="1"/>
          <p:nvPr/>
        </p:nvSpPr>
        <p:spPr>
          <a:xfrm>
            <a:off x="2314700" y="1442129"/>
            <a:ext cx="11965482" cy="2318648"/>
          </a:xfrm>
          <a:prstGeom prst="rect">
            <a:avLst/>
          </a:prstGeom>
          <a:solidFill>
            <a:srgbClr val="DD9963"/>
          </a:solidFill>
        </p:spPr>
        <p:txBody>
          <a:bodyPr wrap="square" lIns="0" tIns="0" rIns="0" bIns="0" rtlCol="0" anchor="t">
            <a:spAutoFit/>
          </a:bodyPr>
          <a:lstStyle/>
          <a:p>
            <a:pPr>
              <a:lnSpc>
                <a:spcPts val="9000"/>
              </a:lnSpc>
            </a:pPr>
            <a:r>
              <a:rPr lang="en-US" sz="9000" dirty="0">
                <a:solidFill>
                  <a:srgbClr val="826A51"/>
                </a:solidFill>
                <a:latin typeface="Linux Biolinum"/>
              </a:rPr>
              <a:t>On your own, list your social identities</a:t>
            </a:r>
          </a:p>
        </p:txBody>
      </p:sp>
      <p:sp>
        <p:nvSpPr>
          <p:cNvPr id="11" name="TextBox 4">
            <a:extLst>
              <a:ext uri="{FF2B5EF4-FFF2-40B4-BE49-F238E27FC236}">
                <a16:creationId xmlns:a16="http://schemas.microsoft.com/office/drawing/2014/main" id="{DE2810D6-2ACE-42B9-B4D7-C9DDC43F4156}"/>
              </a:ext>
            </a:extLst>
          </p:cNvPr>
          <p:cNvSpPr txBox="1"/>
          <p:nvPr/>
        </p:nvSpPr>
        <p:spPr>
          <a:xfrm>
            <a:off x="10668000" y="4440851"/>
            <a:ext cx="5971726" cy="5352747"/>
          </a:xfrm>
          <a:prstGeom prst="rect">
            <a:avLst/>
          </a:prstGeom>
        </p:spPr>
        <p:txBody>
          <a:bodyPr wrap="square" lIns="0" tIns="0" rIns="0" bIns="0" rtlCol="0" anchor="t">
            <a:spAutoFit/>
          </a:bodyPr>
          <a:lstStyle/>
          <a:p>
            <a:pPr marL="457200" indent="-457200">
              <a:lnSpc>
                <a:spcPts val="4200"/>
              </a:lnSpc>
              <a:buFont typeface="Arial" panose="020B0604020202020204" pitchFamily="34" charset="0"/>
              <a:buChar char="•"/>
            </a:pPr>
            <a:r>
              <a:rPr lang="en-US" sz="4000" dirty="0">
                <a:solidFill>
                  <a:srgbClr val="D4813E"/>
                </a:solidFill>
                <a:latin typeface="Assistant Regular"/>
              </a:rPr>
              <a:t>First Language</a:t>
            </a:r>
          </a:p>
          <a:p>
            <a:pPr marL="457200" indent="-457200">
              <a:lnSpc>
                <a:spcPts val="4200"/>
              </a:lnSpc>
              <a:buFont typeface="Arial" panose="020B0604020202020204" pitchFamily="34" charset="0"/>
              <a:buChar char="•"/>
            </a:pPr>
            <a:r>
              <a:rPr lang="en-US" sz="4000" dirty="0">
                <a:solidFill>
                  <a:srgbClr val="D4813E"/>
                </a:solidFill>
                <a:latin typeface="Assistant Regular"/>
              </a:rPr>
              <a:t>Religious or Spiritual Affiliation </a:t>
            </a:r>
          </a:p>
          <a:p>
            <a:pPr marL="457200" indent="-457200">
              <a:lnSpc>
                <a:spcPts val="4200"/>
              </a:lnSpc>
              <a:buFont typeface="Arial" panose="020B0604020202020204" pitchFamily="34" charset="0"/>
              <a:buChar char="•"/>
            </a:pPr>
            <a:r>
              <a:rPr lang="en-US" sz="4000" dirty="0">
                <a:solidFill>
                  <a:srgbClr val="D4813E"/>
                </a:solidFill>
                <a:latin typeface="Assistant Regular"/>
              </a:rPr>
              <a:t>Family Make-up</a:t>
            </a:r>
          </a:p>
          <a:p>
            <a:pPr marL="457200" indent="-457200">
              <a:lnSpc>
                <a:spcPts val="4200"/>
              </a:lnSpc>
              <a:buFont typeface="Arial" panose="020B0604020202020204" pitchFamily="34" charset="0"/>
              <a:buChar char="•"/>
            </a:pPr>
            <a:r>
              <a:rPr lang="en-US" sz="4000" dirty="0">
                <a:solidFill>
                  <a:srgbClr val="D4813E"/>
                </a:solidFill>
                <a:latin typeface="Assistant Regular"/>
              </a:rPr>
              <a:t>Disability </a:t>
            </a:r>
          </a:p>
          <a:p>
            <a:pPr marL="457200" indent="-457200">
              <a:lnSpc>
                <a:spcPts val="4200"/>
              </a:lnSpc>
              <a:buFont typeface="Arial" panose="020B0604020202020204" pitchFamily="34" charset="0"/>
              <a:buChar char="•"/>
            </a:pPr>
            <a:r>
              <a:rPr lang="en-US" sz="4000" dirty="0">
                <a:solidFill>
                  <a:srgbClr val="D4813E"/>
                </a:solidFill>
                <a:latin typeface="Assistant Regular"/>
              </a:rPr>
              <a:t>Immigration Status </a:t>
            </a:r>
          </a:p>
          <a:p>
            <a:pPr>
              <a:lnSpc>
                <a:spcPts val="4200"/>
              </a:lnSpc>
            </a:pPr>
            <a:endParaRPr lang="en-US" sz="3000" dirty="0">
              <a:solidFill>
                <a:srgbClr val="D4813E"/>
              </a:solidFill>
              <a:latin typeface="Assistant Regular"/>
            </a:endParaRPr>
          </a:p>
          <a:p>
            <a:pPr>
              <a:lnSpc>
                <a:spcPts val="4200"/>
              </a:lnSpc>
            </a:pPr>
            <a:r>
              <a:rPr lang="en-US" sz="3000" dirty="0">
                <a:solidFill>
                  <a:srgbClr val="D4813E"/>
                </a:solidFill>
                <a:latin typeface="Assistant Regular"/>
              </a:rPr>
              <a:t> </a:t>
            </a:r>
          </a:p>
          <a:p>
            <a:pPr>
              <a:lnSpc>
                <a:spcPts val="4200"/>
              </a:lnSpc>
            </a:pPr>
            <a:endParaRPr lang="en-US" sz="3000" dirty="0">
              <a:solidFill>
                <a:srgbClr val="D4813E"/>
              </a:solidFill>
              <a:latin typeface="Assistant Regular"/>
            </a:endParaRPr>
          </a:p>
          <a:p>
            <a:pPr>
              <a:lnSpc>
                <a:spcPts val="4200"/>
              </a:lnSpc>
            </a:pPr>
            <a:endParaRPr lang="en-US" sz="3000" dirty="0">
              <a:solidFill>
                <a:srgbClr val="D4813E"/>
              </a:solidFill>
              <a:latin typeface="Assistant Regular"/>
            </a:endParaRPr>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CF7"/>
        </a:solidFill>
        <a:effectLst/>
      </p:bgPr>
    </p:bg>
    <p:spTree>
      <p:nvGrpSpPr>
        <p:cNvPr id="1" name=""/>
        <p:cNvGrpSpPr/>
        <p:nvPr/>
      </p:nvGrpSpPr>
      <p:grpSpPr>
        <a:xfrm>
          <a:off x="0" y="0"/>
          <a:ext cx="0" cy="0"/>
          <a:chOff x="0" y="0"/>
          <a:chExt cx="0" cy="0"/>
        </a:xfrm>
      </p:grpSpPr>
      <p:sp>
        <p:nvSpPr>
          <p:cNvPr id="4" name="TextBox 4"/>
          <p:cNvSpPr txBox="1"/>
          <p:nvPr/>
        </p:nvSpPr>
        <p:spPr>
          <a:xfrm>
            <a:off x="4572000" y="683060"/>
            <a:ext cx="8832695" cy="814705"/>
          </a:xfrm>
          <a:prstGeom prst="rect">
            <a:avLst/>
          </a:prstGeom>
        </p:spPr>
        <p:txBody>
          <a:bodyPr lIns="0" tIns="0" rIns="0" bIns="0" rtlCol="0" anchor="t">
            <a:spAutoFit/>
          </a:bodyPr>
          <a:lstStyle/>
          <a:p>
            <a:pPr algn="ctr">
              <a:lnSpc>
                <a:spcPts val="6719"/>
              </a:lnSpc>
            </a:pPr>
            <a:r>
              <a:rPr lang="en-US" sz="4800" dirty="0">
                <a:solidFill>
                  <a:srgbClr val="DD9963"/>
                </a:solidFill>
                <a:latin typeface="Noto Serif Display Black"/>
              </a:rPr>
              <a:t>Social Identity Examples </a:t>
            </a:r>
          </a:p>
        </p:txBody>
      </p:sp>
      <p:sp>
        <p:nvSpPr>
          <p:cNvPr id="8" name="TextBox 7">
            <a:extLst>
              <a:ext uri="{FF2B5EF4-FFF2-40B4-BE49-F238E27FC236}">
                <a16:creationId xmlns:a16="http://schemas.microsoft.com/office/drawing/2014/main" id="{76C6CA1A-6123-455F-BB01-0D76F786B627}"/>
              </a:ext>
            </a:extLst>
          </p:cNvPr>
          <p:cNvSpPr txBox="1"/>
          <p:nvPr/>
        </p:nvSpPr>
        <p:spPr>
          <a:xfrm>
            <a:off x="1521982" y="1855450"/>
            <a:ext cx="5029200" cy="830997"/>
          </a:xfrm>
          <a:prstGeom prst="rect">
            <a:avLst/>
          </a:prstGeom>
          <a:noFill/>
        </p:spPr>
        <p:txBody>
          <a:bodyPr wrap="square" rtlCol="0">
            <a:spAutoFit/>
          </a:bodyPr>
          <a:lstStyle/>
          <a:p>
            <a:r>
              <a:rPr lang="en-US" sz="2400" b="1" dirty="0">
                <a:solidFill>
                  <a:srgbClr val="826A51"/>
                </a:solidFill>
                <a:latin typeface="Assistant Regular" panose="020B0604020202020204" charset="-79"/>
                <a:cs typeface="Assistant Regular" panose="020B0604020202020204" charset="-79"/>
              </a:rPr>
              <a:t>National Origin: </a:t>
            </a:r>
            <a:r>
              <a:rPr lang="en-US" sz="2400" dirty="0">
                <a:solidFill>
                  <a:srgbClr val="826A51"/>
                </a:solidFill>
                <a:latin typeface="Assistant Regular" panose="020B0604020202020204" charset="-79"/>
                <a:cs typeface="Assistant Regular" panose="020B0604020202020204" charset="-79"/>
              </a:rPr>
              <a:t>Born in the US, Born Outside of the US</a:t>
            </a:r>
          </a:p>
        </p:txBody>
      </p:sp>
      <p:sp>
        <p:nvSpPr>
          <p:cNvPr id="9" name="TextBox 8">
            <a:extLst>
              <a:ext uri="{FF2B5EF4-FFF2-40B4-BE49-F238E27FC236}">
                <a16:creationId xmlns:a16="http://schemas.microsoft.com/office/drawing/2014/main" id="{25BD58E6-A831-4C46-89DC-A181183C607B}"/>
              </a:ext>
            </a:extLst>
          </p:cNvPr>
          <p:cNvSpPr txBox="1"/>
          <p:nvPr/>
        </p:nvSpPr>
        <p:spPr>
          <a:xfrm>
            <a:off x="1535836" y="3020068"/>
            <a:ext cx="4920381" cy="1200329"/>
          </a:xfrm>
          <a:prstGeom prst="rect">
            <a:avLst/>
          </a:prstGeom>
          <a:noFill/>
        </p:spPr>
        <p:txBody>
          <a:bodyPr wrap="square" rtlCol="0">
            <a:spAutoFit/>
          </a:bodyPr>
          <a:lstStyle/>
          <a:p>
            <a:r>
              <a:rPr lang="en-US" sz="2400" b="1" dirty="0">
                <a:solidFill>
                  <a:srgbClr val="826A51"/>
                </a:solidFill>
                <a:latin typeface="Assistant Regular" panose="020B0604020202020204" charset="-79"/>
                <a:cs typeface="Assistant Regular" panose="020B0604020202020204" charset="-79"/>
              </a:rPr>
              <a:t>Socio-Economic Status: </a:t>
            </a:r>
            <a:r>
              <a:rPr lang="en-US" sz="2400" dirty="0">
                <a:solidFill>
                  <a:srgbClr val="826A51"/>
                </a:solidFill>
                <a:latin typeface="Assistant Regular" panose="020B0604020202020204" charset="-79"/>
                <a:cs typeface="Assistant Regular" panose="020B0604020202020204" charset="-79"/>
              </a:rPr>
              <a:t>Working Class, Middle Class, Upper-Middle Class </a:t>
            </a:r>
          </a:p>
        </p:txBody>
      </p:sp>
      <p:sp>
        <p:nvSpPr>
          <p:cNvPr id="10" name="TextBox 9">
            <a:extLst>
              <a:ext uri="{FF2B5EF4-FFF2-40B4-BE49-F238E27FC236}">
                <a16:creationId xmlns:a16="http://schemas.microsoft.com/office/drawing/2014/main" id="{0E7F20C1-44A9-47D3-9760-F413BFEA5414}"/>
              </a:ext>
            </a:extLst>
          </p:cNvPr>
          <p:cNvSpPr txBox="1"/>
          <p:nvPr/>
        </p:nvSpPr>
        <p:spPr>
          <a:xfrm>
            <a:off x="1535837" y="4554018"/>
            <a:ext cx="4002592" cy="461665"/>
          </a:xfrm>
          <a:prstGeom prst="rect">
            <a:avLst/>
          </a:prstGeom>
          <a:noFill/>
        </p:spPr>
        <p:txBody>
          <a:bodyPr wrap="square" rtlCol="0">
            <a:spAutoFit/>
          </a:bodyPr>
          <a:lstStyle/>
          <a:p>
            <a:r>
              <a:rPr lang="en-US" sz="2400" b="1" dirty="0">
                <a:solidFill>
                  <a:srgbClr val="826A51"/>
                </a:solidFill>
                <a:latin typeface="Assistant Regular" panose="020B0604020202020204" charset="-79"/>
                <a:cs typeface="Assistant Regular" panose="020B0604020202020204" charset="-79"/>
              </a:rPr>
              <a:t>Age: </a:t>
            </a:r>
            <a:r>
              <a:rPr lang="en-US" sz="2400" dirty="0">
                <a:solidFill>
                  <a:srgbClr val="826A51"/>
                </a:solidFill>
                <a:latin typeface="Assistant Regular" panose="020B0604020202020204" charset="-79"/>
                <a:cs typeface="Assistant Regular" panose="020B0604020202020204" charset="-79"/>
              </a:rPr>
              <a:t>14,15,16,17,18​</a:t>
            </a:r>
          </a:p>
        </p:txBody>
      </p:sp>
      <p:sp>
        <p:nvSpPr>
          <p:cNvPr id="11" name="TextBox 10">
            <a:extLst>
              <a:ext uri="{FF2B5EF4-FFF2-40B4-BE49-F238E27FC236}">
                <a16:creationId xmlns:a16="http://schemas.microsoft.com/office/drawing/2014/main" id="{0EE60713-DA91-4805-BD4F-D001F3414029}"/>
              </a:ext>
            </a:extLst>
          </p:cNvPr>
          <p:cNvSpPr txBox="1"/>
          <p:nvPr/>
        </p:nvSpPr>
        <p:spPr>
          <a:xfrm>
            <a:off x="1535837" y="5493516"/>
            <a:ext cx="4495799" cy="830997"/>
          </a:xfrm>
          <a:prstGeom prst="rect">
            <a:avLst/>
          </a:prstGeom>
          <a:noFill/>
        </p:spPr>
        <p:txBody>
          <a:bodyPr wrap="square" rtlCol="0">
            <a:spAutoFit/>
          </a:bodyPr>
          <a:lstStyle/>
          <a:p>
            <a:r>
              <a:rPr lang="en-US" sz="2400" b="1" dirty="0">
                <a:solidFill>
                  <a:srgbClr val="826A51"/>
                </a:solidFill>
                <a:latin typeface="Assistant Regular" panose="020B0604020202020204" charset="-79"/>
                <a:cs typeface="Assistant Regular" panose="020B0604020202020204" charset="-79"/>
              </a:rPr>
              <a:t>Gender Identity: </a:t>
            </a:r>
            <a:r>
              <a:rPr lang="en-US" sz="2400" dirty="0">
                <a:solidFill>
                  <a:srgbClr val="826A51"/>
                </a:solidFill>
                <a:latin typeface="Assistant Regular" panose="020B0604020202020204" charset="-79"/>
                <a:cs typeface="Assistant Regular" panose="020B0604020202020204" charset="-79"/>
              </a:rPr>
              <a:t>Girl, Boy, Non-Binary, Transgender, Cisgender </a:t>
            </a:r>
          </a:p>
        </p:txBody>
      </p:sp>
      <p:sp>
        <p:nvSpPr>
          <p:cNvPr id="12" name="TextBox 11">
            <a:extLst>
              <a:ext uri="{FF2B5EF4-FFF2-40B4-BE49-F238E27FC236}">
                <a16:creationId xmlns:a16="http://schemas.microsoft.com/office/drawing/2014/main" id="{F586C3D2-2F9B-41FD-9CE4-2B4202947236}"/>
              </a:ext>
            </a:extLst>
          </p:cNvPr>
          <p:cNvSpPr txBox="1"/>
          <p:nvPr/>
        </p:nvSpPr>
        <p:spPr>
          <a:xfrm>
            <a:off x="1521982" y="6702702"/>
            <a:ext cx="4495799" cy="1200329"/>
          </a:xfrm>
          <a:prstGeom prst="rect">
            <a:avLst/>
          </a:prstGeom>
          <a:noFill/>
        </p:spPr>
        <p:txBody>
          <a:bodyPr wrap="square" rtlCol="0">
            <a:spAutoFit/>
          </a:bodyPr>
          <a:lstStyle/>
          <a:p>
            <a:r>
              <a:rPr lang="en-US" sz="2400" b="1" dirty="0">
                <a:solidFill>
                  <a:srgbClr val="826A51"/>
                </a:solidFill>
                <a:latin typeface="Assistant Regular" panose="020B0604020202020204" charset="-79"/>
                <a:cs typeface="Assistant Regular" panose="020B0604020202020204" charset="-79"/>
              </a:rPr>
              <a:t>First Language: </a:t>
            </a:r>
            <a:r>
              <a:rPr lang="en-US" sz="2400" dirty="0">
                <a:solidFill>
                  <a:srgbClr val="826A51"/>
                </a:solidFill>
                <a:latin typeface="Assistant Regular" panose="020B0604020202020204" charset="-79"/>
                <a:cs typeface="Assistant Regular" panose="020B0604020202020204" charset="-79"/>
              </a:rPr>
              <a:t>Spanish, English, Somali, Hmong, Arabic, Lao, German </a:t>
            </a:r>
          </a:p>
        </p:txBody>
      </p:sp>
      <p:sp>
        <p:nvSpPr>
          <p:cNvPr id="13" name="TextBox 12">
            <a:extLst>
              <a:ext uri="{FF2B5EF4-FFF2-40B4-BE49-F238E27FC236}">
                <a16:creationId xmlns:a16="http://schemas.microsoft.com/office/drawing/2014/main" id="{F14ECA98-C7B6-4F48-8BF0-306ED65840BD}"/>
              </a:ext>
            </a:extLst>
          </p:cNvPr>
          <p:cNvSpPr txBox="1"/>
          <p:nvPr/>
        </p:nvSpPr>
        <p:spPr>
          <a:xfrm>
            <a:off x="1461426" y="8281220"/>
            <a:ext cx="4916992" cy="1200329"/>
          </a:xfrm>
          <a:prstGeom prst="rect">
            <a:avLst/>
          </a:prstGeom>
          <a:noFill/>
        </p:spPr>
        <p:txBody>
          <a:bodyPr wrap="square" rtlCol="0">
            <a:spAutoFit/>
          </a:bodyPr>
          <a:lstStyle/>
          <a:p>
            <a:r>
              <a:rPr lang="en-US" sz="2400" b="1" dirty="0">
                <a:solidFill>
                  <a:srgbClr val="826A51"/>
                </a:solidFill>
                <a:latin typeface="Assistant Regular" panose="020B0604020202020204" charset="-79"/>
                <a:cs typeface="Assistant Regular" panose="020B0604020202020204" charset="-79"/>
              </a:rPr>
              <a:t>Religious or Spiritual Affiliation: </a:t>
            </a:r>
            <a:r>
              <a:rPr lang="en-US" sz="2400" dirty="0">
                <a:solidFill>
                  <a:srgbClr val="826A51"/>
                </a:solidFill>
                <a:latin typeface="Assistant Regular" panose="020B0604020202020204" charset="-79"/>
                <a:cs typeface="Assistant Regular" panose="020B0604020202020204" charset="-79"/>
              </a:rPr>
              <a:t>Buddhist, Muslim, Christian, Catholic, Agnostic, Atheist  </a:t>
            </a:r>
          </a:p>
        </p:txBody>
      </p:sp>
      <p:sp>
        <p:nvSpPr>
          <p:cNvPr id="14" name="TextBox 13">
            <a:extLst>
              <a:ext uri="{FF2B5EF4-FFF2-40B4-BE49-F238E27FC236}">
                <a16:creationId xmlns:a16="http://schemas.microsoft.com/office/drawing/2014/main" id="{FD406E4C-534D-441D-BD5B-4D2A02449C46}"/>
              </a:ext>
            </a:extLst>
          </p:cNvPr>
          <p:cNvSpPr txBox="1"/>
          <p:nvPr/>
        </p:nvSpPr>
        <p:spPr>
          <a:xfrm>
            <a:off x="7083064" y="1850060"/>
            <a:ext cx="4800600" cy="1569660"/>
          </a:xfrm>
          <a:prstGeom prst="rect">
            <a:avLst/>
          </a:prstGeom>
          <a:noFill/>
        </p:spPr>
        <p:txBody>
          <a:bodyPr wrap="square" rtlCol="0">
            <a:spAutoFit/>
          </a:bodyPr>
          <a:lstStyle/>
          <a:p>
            <a:r>
              <a:rPr lang="en-US" sz="2400" b="1" dirty="0">
                <a:solidFill>
                  <a:srgbClr val="826A51"/>
                </a:solidFill>
                <a:latin typeface="Assistant Regular" panose="020B0604020202020204" charset="-79"/>
                <a:cs typeface="Assistant Regular" panose="020B0604020202020204" charset="-79"/>
              </a:rPr>
              <a:t>Race: </a:t>
            </a:r>
            <a:r>
              <a:rPr lang="en-US" sz="2400" dirty="0">
                <a:solidFill>
                  <a:srgbClr val="826A51"/>
                </a:solidFill>
                <a:latin typeface="Assistant Regular" panose="020B0604020202020204" charset="-79"/>
                <a:cs typeface="Assistant Regular" panose="020B0604020202020204" charset="-79"/>
              </a:rPr>
              <a:t>White; Black and African American; Asian and Pacific Islander; Latinx; Native American;  Biracial; Multiracial  </a:t>
            </a:r>
          </a:p>
        </p:txBody>
      </p:sp>
      <p:sp>
        <p:nvSpPr>
          <p:cNvPr id="15" name="TextBox 14">
            <a:extLst>
              <a:ext uri="{FF2B5EF4-FFF2-40B4-BE49-F238E27FC236}">
                <a16:creationId xmlns:a16="http://schemas.microsoft.com/office/drawing/2014/main" id="{639DE6BB-5F41-4FF7-BAF1-71199FBD4004}"/>
              </a:ext>
            </a:extLst>
          </p:cNvPr>
          <p:cNvSpPr txBox="1"/>
          <p:nvPr/>
        </p:nvSpPr>
        <p:spPr>
          <a:xfrm>
            <a:off x="7092781" y="4045481"/>
            <a:ext cx="4916992" cy="1569660"/>
          </a:xfrm>
          <a:prstGeom prst="rect">
            <a:avLst/>
          </a:prstGeom>
          <a:noFill/>
        </p:spPr>
        <p:txBody>
          <a:bodyPr wrap="square" rtlCol="0">
            <a:spAutoFit/>
          </a:bodyPr>
          <a:lstStyle/>
          <a:p>
            <a:r>
              <a:rPr lang="en-US" sz="2400" b="1" dirty="0">
                <a:solidFill>
                  <a:srgbClr val="826A51"/>
                </a:solidFill>
                <a:latin typeface="Assistant Regular" panose="020B0604020202020204" charset="-79"/>
                <a:cs typeface="Assistant Regular" panose="020B0604020202020204" charset="-79"/>
              </a:rPr>
              <a:t>Disability: </a:t>
            </a:r>
            <a:r>
              <a:rPr lang="en-US" sz="2400" dirty="0">
                <a:solidFill>
                  <a:srgbClr val="826A51"/>
                </a:solidFill>
                <a:latin typeface="Assistant Regular" panose="020B0604020202020204" charset="-79"/>
                <a:cs typeface="Assistant Regular" panose="020B0604020202020204" charset="-79"/>
              </a:rPr>
              <a:t>You have a disability and/or someone you know (family member, friend, etc.) has a disability </a:t>
            </a:r>
          </a:p>
        </p:txBody>
      </p:sp>
      <p:sp>
        <p:nvSpPr>
          <p:cNvPr id="16" name="TextBox 15">
            <a:extLst>
              <a:ext uri="{FF2B5EF4-FFF2-40B4-BE49-F238E27FC236}">
                <a16:creationId xmlns:a16="http://schemas.microsoft.com/office/drawing/2014/main" id="{8601BF13-2416-43CF-9D8E-FE3529D6A4D9}"/>
              </a:ext>
            </a:extLst>
          </p:cNvPr>
          <p:cNvSpPr txBox="1"/>
          <p:nvPr/>
        </p:nvSpPr>
        <p:spPr>
          <a:xfrm>
            <a:off x="7013791" y="6102537"/>
            <a:ext cx="5345768" cy="1200329"/>
          </a:xfrm>
          <a:prstGeom prst="rect">
            <a:avLst/>
          </a:prstGeom>
          <a:noFill/>
        </p:spPr>
        <p:txBody>
          <a:bodyPr wrap="square" rtlCol="0">
            <a:spAutoFit/>
          </a:bodyPr>
          <a:lstStyle/>
          <a:p>
            <a:r>
              <a:rPr lang="en-US" sz="2400" b="1" dirty="0">
                <a:solidFill>
                  <a:srgbClr val="826A51"/>
                </a:solidFill>
                <a:latin typeface="Assistant Regular" panose="020B0604020202020204" charset="-79"/>
                <a:cs typeface="Assistant Regular" panose="020B0604020202020204" charset="-79"/>
              </a:rPr>
              <a:t>Ethnicity: </a:t>
            </a:r>
            <a:r>
              <a:rPr lang="en-US" sz="2400" dirty="0">
                <a:solidFill>
                  <a:srgbClr val="826A51"/>
                </a:solidFill>
                <a:latin typeface="Assistant Regular" panose="020B0604020202020204" charset="-79"/>
                <a:cs typeface="Assistant Regular" panose="020B0604020202020204" charset="-79"/>
              </a:rPr>
              <a:t>Hmong, Italian, Vietnamese, Somali, Swedish, Irish, Mexican, Korean, Filipino</a:t>
            </a:r>
          </a:p>
        </p:txBody>
      </p:sp>
      <p:sp>
        <p:nvSpPr>
          <p:cNvPr id="17" name="TextBox 16">
            <a:extLst>
              <a:ext uri="{FF2B5EF4-FFF2-40B4-BE49-F238E27FC236}">
                <a16:creationId xmlns:a16="http://schemas.microsoft.com/office/drawing/2014/main" id="{19BD8637-489F-4263-8062-A700E2F32666}"/>
              </a:ext>
            </a:extLst>
          </p:cNvPr>
          <p:cNvSpPr txBox="1"/>
          <p:nvPr/>
        </p:nvSpPr>
        <p:spPr>
          <a:xfrm>
            <a:off x="6941530" y="7829263"/>
            <a:ext cx="5138314" cy="1200329"/>
          </a:xfrm>
          <a:prstGeom prst="rect">
            <a:avLst/>
          </a:prstGeom>
          <a:noFill/>
        </p:spPr>
        <p:txBody>
          <a:bodyPr wrap="square" rtlCol="0">
            <a:spAutoFit/>
          </a:bodyPr>
          <a:lstStyle/>
          <a:p>
            <a:r>
              <a:rPr lang="en-US" sz="2400" b="1" dirty="0">
                <a:solidFill>
                  <a:srgbClr val="826A51"/>
                </a:solidFill>
                <a:latin typeface="Assistant Regular" panose="020B0604020202020204" charset="-79"/>
                <a:cs typeface="Assistant Regular" panose="020B0604020202020204" charset="-79"/>
              </a:rPr>
              <a:t>Sexual Orientation: </a:t>
            </a:r>
            <a:r>
              <a:rPr lang="en-US" sz="2400" dirty="0">
                <a:solidFill>
                  <a:srgbClr val="826A51"/>
                </a:solidFill>
                <a:latin typeface="Assistant Regular" panose="020B0604020202020204" charset="-79"/>
                <a:cs typeface="Assistant Regular" panose="020B0604020202020204" charset="-79"/>
              </a:rPr>
              <a:t>You or someone you know identities as LGBTQ+; You identify as heterosexual </a:t>
            </a:r>
          </a:p>
        </p:txBody>
      </p:sp>
      <p:sp>
        <p:nvSpPr>
          <p:cNvPr id="18" name="TextBox 17">
            <a:extLst>
              <a:ext uri="{FF2B5EF4-FFF2-40B4-BE49-F238E27FC236}">
                <a16:creationId xmlns:a16="http://schemas.microsoft.com/office/drawing/2014/main" id="{A81AAA47-CC75-492B-9F1D-9AA8AAADBC7D}"/>
              </a:ext>
            </a:extLst>
          </p:cNvPr>
          <p:cNvSpPr txBox="1"/>
          <p:nvPr/>
        </p:nvSpPr>
        <p:spPr>
          <a:xfrm>
            <a:off x="12929056" y="2117223"/>
            <a:ext cx="5029200" cy="1938992"/>
          </a:xfrm>
          <a:prstGeom prst="rect">
            <a:avLst/>
          </a:prstGeom>
          <a:noFill/>
        </p:spPr>
        <p:txBody>
          <a:bodyPr wrap="square" rtlCol="0">
            <a:spAutoFit/>
          </a:bodyPr>
          <a:lstStyle/>
          <a:p>
            <a:r>
              <a:rPr lang="en-US" sz="2400" b="1" dirty="0">
                <a:solidFill>
                  <a:srgbClr val="826A51"/>
                </a:solidFill>
                <a:latin typeface="Assistant Regular" panose="020B0604020202020204" charset="-79"/>
                <a:cs typeface="Assistant Regular" panose="020B0604020202020204" charset="-79"/>
              </a:rPr>
              <a:t>Family Make-up:</a:t>
            </a:r>
            <a:r>
              <a:rPr lang="en-US" sz="2400" dirty="0">
                <a:solidFill>
                  <a:srgbClr val="826A51"/>
                </a:solidFill>
                <a:latin typeface="Assistant Regular" panose="020B0604020202020204" charset="-79"/>
                <a:cs typeface="Assistant Regular" panose="020B0604020202020204" charset="-79"/>
              </a:rPr>
              <a:t> Parents are married, parents are divorced, single parent, live with someone who isn’t a biological parent, come from a big or small family </a:t>
            </a:r>
          </a:p>
        </p:txBody>
      </p:sp>
      <p:sp>
        <p:nvSpPr>
          <p:cNvPr id="19" name="TextBox 18">
            <a:extLst>
              <a:ext uri="{FF2B5EF4-FFF2-40B4-BE49-F238E27FC236}">
                <a16:creationId xmlns:a16="http://schemas.microsoft.com/office/drawing/2014/main" id="{9F4CE726-CAB1-4578-A1C1-953DCFB2699C}"/>
              </a:ext>
            </a:extLst>
          </p:cNvPr>
          <p:cNvSpPr txBox="1"/>
          <p:nvPr/>
        </p:nvSpPr>
        <p:spPr>
          <a:xfrm>
            <a:off x="12926024" y="4717543"/>
            <a:ext cx="5138314" cy="5170646"/>
          </a:xfrm>
          <a:prstGeom prst="rect">
            <a:avLst/>
          </a:prstGeom>
          <a:noFill/>
        </p:spPr>
        <p:txBody>
          <a:bodyPr wrap="square" rtlCol="0">
            <a:spAutoFit/>
          </a:bodyPr>
          <a:lstStyle/>
          <a:p>
            <a:pPr fontAlgn="base"/>
            <a:r>
              <a:rPr lang="en-US" sz="2400" b="1" dirty="0">
                <a:solidFill>
                  <a:srgbClr val="826A51"/>
                </a:solidFill>
                <a:latin typeface="Assistant Regular" panose="020B0604020202020204" charset="-79"/>
                <a:cs typeface="Assistant Regular" panose="020B0604020202020204" charset="-79"/>
              </a:rPr>
              <a:t>Immigration Status: </a:t>
            </a:r>
            <a:r>
              <a:rPr lang="en-US" sz="2400" dirty="0">
                <a:solidFill>
                  <a:srgbClr val="826A51"/>
                </a:solidFill>
                <a:latin typeface="Assistant Regular" panose="020B0604020202020204" charset="-79"/>
                <a:cs typeface="Assistant Regular" panose="020B0604020202020204" charset="-79"/>
              </a:rPr>
              <a:t>You, your family, friend, or someone you​</a:t>
            </a:r>
          </a:p>
          <a:p>
            <a:pPr fontAlgn="base"/>
            <a:r>
              <a:rPr lang="en-US" sz="2400" dirty="0">
                <a:solidFill>
                  <a:srgbClr val="826A51"/>
                </a:solidFill>
                <a:latin typeface="Assistant Regular" panose="020B0604020202020204" charset="-79"/>
                <a:cs typeface="Assistant Regular" panose="020B0604020202020204" charset="-79"/>
              </a:rPr>
              <a:t>care about is/are an undocumented​</a:t>
            </a:r>
          </a:p>
          <a:p>
            <a:pPr fontAlgn="base"/>
            <a:r>
              <a:rPr lang="en-US" sz="2400" dirty="0">
                <a:solidFill>
                  <a:srgbClr val="826A51"/>
                </a:solidFill>
                <a:latin typeface="Assistant Regular" panose="020B0604020202020204" charset="-79"/>
                <a:cs typeface="Assistant Regular" panose="020B0604020202020204" charset="-79"/>
              </a:rPr>
              <a:t>immigrant(s); You and/or your family are US citizens; You and/or your family are dual citizens (a​</a:t>
            </a:r>
          </a:p>
          <a:p>
            <a:pPr fontAlgn="base"/>
            <a:r>
              <a:rPr lang="en-US" sz="2400" dirty="0">
                <a:solidFill>
                  <a:srgbClr val="826A51"/>
                </a:solidFill>
                <a:latin typeface="Assistant Regular" panose="020B0604020202020204" charset="-79"/>
                <a:cs typeface="Assistant Regular" panose="020B0604020202020204" charset="-79"/>
              </a:rPr>
              <a:t>US citizen and a citizen of another country); You and/or your family are permanent residents in the US; You, your family, friend, or someone you​</a:t>
            </a:r>
          </a:p>
          <a:p>
            <a:pPr fontAlgn="base"/>
            <a:r>
              <a:rPr lang="en-US" sz="2400" dirty="0">
                <a:solidFill>
                  <a:srgbClr val="826A51"/>
                </a:solidFill>
                <a:latin typeface="Assistant Regular" panose="020B0604020202020204" charset="-79"/>
                <a:cs typeface="Assistant Regular" panose="020B0604020202020204" charset="-79"/>
              </a:rPr>
              <a:t>care about is/are a refugee(s) or asylee(s) </a:t>
            </a:r>
          </a:p>
          <a:p>
            <a:endParaRPr lang="en-US" dirty="0"/>
          </a:p>
        </p:txBody>
      </p:sp>
      <p:pic>
        <p:nvPicPr>
          <p:cNvPr id="20" name="Picture 2">
            <a:extLst>
              <a:ext uri="{FF2B5EF4-FFF2-40B4-BE49-F238E27FC236}">
                <a16:creationId xmlns:a16="http://schemas.microsoft.com/office/drawing/2014/main" id="{F3DE74BF-95B6-41E8-B13C-150A841CC85C}"/>
              </a:ext>
            </a:extLst>
          </p:cNvPr>
          <p:cNvPicPr>
            <a:picLocks noChangeAspect="1"/>
          </p:cNvPicPr>
          <p:nvPr/>
        </p:nvPicPr>
        <p:blipFill>
          <a:blip r:embed="rId4"/>
          <a:srcRect/>
          <a:stretch>
            <a:fillRect/>
          </a:stretch>
        </p:blipFill>
        <p:spPr>
          <a:xfrm rot="-10800000">
            <a:off x="-484355" y="-571500"/>
            <a:ext cx="1691219" cy="4627715"/>
          </a:xfrm>
          <a:prstGeom prst="rect">
            <a:avLst/>
          </a:prstGeom>
        </p:spPr>
      </p:pic>
      <p:pic>
        <p:nvPicPr>
          <p:cNvPr id="21" name="Picture 5">
            <a:extLst>
              <a:ext uri="{FF2B5EF4-FFF2-40B4-BE49-F238E27FC236}">
                <a16:creationId xmlns:a16="http://schemas.microsoft.com/office/drawing/2014/main" id="{C25257F9-4A6F-4520-8333-9E78B6675392}"/>
              </a:ext>
            </a:extLst>
          </p:cNvPr>
          <p:cNvPicPr>
            <a:picLocks noChangeAspect="1"/>
          </p:cNvPicPr>
          <p:nvPr/>
        </p:nvPicPr>
        <p:blipFill>
          <a:blip r:embed="rId5"/>
          <a:srcRect/>
          <a:stretch>
            <a:fillRect/>
          </a:stretch>
        </p:blipFill>
        <p:spPr>
          <a:xfrm>
            <a:off x="15542009" y="-1220643"/>
            <a:ext cx="3371384" cy="3322346"/>
          </a:xfrm>
          <a:prstGeom prst="rect">
            <a:avLst/>
          </a:prstGeom>
        </p:spPr>
      </p:pic>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CF7"/>
        </a:solidFill>
        <a:effectLst/>
      </p:bgPr>
    </p:bg>
    <p:spTree>
      <p:nvGrpSpPr>
        <p:cNvPr id="1" name=""/>
        <p:cNvGrpSpPr/>
        <p:nvPr/>
      </p:nvGrpSpPr>
      <p:grpSpPr>
        <a:xfrm>
          <a:off x="0" y="0"/>
          <a:ext cx="0" cy="0"/>
          <a:chOff x="0" y="0"/>
          <a:chExt cx="0" cy="0"/>
        </a:xfrm>
      </p:grpSpPr>
      <p:sp>
        <p:nvSpPr>
          <p:cNvPr id="2" name="TextBox 2"/>
          <p:cNvSpPr txBox="1"/>
          <p:nvPr/>
        </p:nvSpPr>
        <p:spPr>
          <a:xfrm>
            <a:off x="609600" y="929816"/>
            <a:ext cx="12104890" cy="2318648"/>
          </a:xfrm>
          <a:prstGeom prst="rect">
            <a:avLst/>
          </a:prstGeom>
        </p:spPr>
        <p:txBody>
          <a:bodyPr wrap="square" lIns="0" tIns="0" rIns="0" bIns="0" rtlCol="0" anchor="t">
            <a:spAutoFit/>
          </a:bodyPr>
          <a:lstStyle/>
          <a:p>
            <a:pPr>
              <a:lnSpc>
                <a:spcPts val="9000"/>
              </a:lnSpc>
            </a:pPr>
            <a:r>
              <a:rPr lang="en-US" sz="9000" dirty="0">
                <a:solidFill>
                  <a:srgbClr val="91612F"/>
                </a:solidFill>
                <a:latin typeface="Linux Biolinum"/>
              </a:rPr>
              <a:t>Now, sort your identities into two categories </a:t>
            </a:r>
          </a:p>
        </p:txBody>
      </p:sp>
      <p:sp>
        <p:nvSpPr>
          <p:cNvPr id="4" name="TextBox 4"/>
          <p:cNvSpPr txBox="1"/>
          <p:nvPr/>
        </p:nvSpPr>
        <p:spPr>
          <a:xfrm>
            <a:off x="2716924" y="5594158"/>
            <a:ext cx="4431127" cy="2939203"/>
          </a:xfrm>
          <a:prstGeom prst="rect">
            <a:avLst/>
          </a:prstGeom>
        </p:spPr>
        <p:txBody>
          <a:bodyPr wrap="square" lIns="0" tIns="0" rIns="0" bIns="0" rtlCol="0" anchor="t">
            <a:spAutoFit/>
          </a:bodyPr>
          <a:lstStyle/>
          <a:p>
            <a:pPr>
              <a:lnSpc>
                <a:spcPct val="150000"/>
              </a:lnSpc>
            </a:pPr>
            <a:r>
              <a:rPr lang="en-US" sz="4400" spc="125" dirty="0">
                <a:solidFill>
                  <a:srgbClr val="91612F"/>
                </a:solidFill>
                <a:latin typeface="Linux Biolinum"/>
              </a:rPr>
              <a:t>What Identities Do You Think </a:t>
            </a:r>
            <a:r>
              <a:rPr lang="en-US" sz="4400" b="1" spc="125" dirty="0">
                <a:solidFill>
                  <a:srgbClr val="91612F"/>
                </a:solidFill>
                <a:latin typeface="Linux Biolinum"/>
              </a:rPr>
              <a:t>Most </a:t>
            </a:r>
            <a:r>
              <a:rPr lang="en-US" sz="4400" spc="125" dirty="0">
                <a:solidFill>
                  <a:srgbClr val="91612F"/>
                </a:solidFill>
                <a:latin typeface="Linux Biolinum"/>
              </a:rPr>
              <a:t>Abou</a:t>
            </a:r>
            <a:r>
              <a:rPr lang="en-US" sz="4400" b="1" spc="125" dirty="0">
                <a:solidFill>
                  <a:srgbClr val="91612F"/>
                </a:solidFill>
                <a:latin typeface="Linux Biolinum"/>
              </a:rPr>
              <a:t>t</a:t>
            </a:r>
            <a:r>
              <a:rPr lang="en-US" sz="4400" spc="125" dirty="0">
                <a:solidFill>
                  <a:srgbClr val="91612F"/>
                </a:solidFill>
                <a:latin typeface="Linux Biolinum"/>
              </a:rPr>
              <a:t>?</a:t>
            </a:r>
          </a:p>
        </p:txBody>
      </p:sp>
      <p:pic>
        <p:nvPicPr>
          <p:cNvPr id="6" name="Picture 6"/>
          <p:cNvPicPr>
            <a:picLocks noChangeAspect="1"/>
          </p:cNvPicPr>
          <p:nvPr/>
        </p:nvPicPr>
        <p:blipFill>
          <a:blip r:embed="rId4"/>
          <a:srcRect/>
          <a:stretch>
            <a:fillRect/>
          </a:stretch>
        </p:blipFill>
        <p:spPr>
          <a:xfrm rot="5400000">
            <a:off x="4216808" y="4382069"/>
            <a:ext cx="459346" cy="1256916"/>
          </a:xfrm>
          <a:prstGeom prst="rect">
            <a:avLst/>
          </a:prstGeom>
        </p:spPr>
      </p:pic>
      <p:sp>
        <p:nvSpPr>
          <p:cNvPr id="7" name="TextBox 7"/>
          <p:cNvSpPr txBox="1"/>
          <p:nvPr/>
        </p:nvSpPr>
        <p:spPr>
          <a:xfrm>
            <a:off x="3847716" y="4488331"/>
            <a:ext cx="1084772" cy="1150383"/>
          </a:xfrm>
          <a:prstGeom prst="rect">
            <a:avLst/>
          </a:prstGeom>
        </p:spPr>
        <p:txBody>
          <a:bodyPr lIns="0" tIns="0" rIns="0" bIns="0" rtlCol="0" anchor="t">
            <a:spAutoFit/>
          </a:bodyPr>
          <a:lstStyle/>
          <a:p>
            <a:pPr>
              <a:lnSpc>
                <a:spcPts val="8500"/>
              </a:lnSpc>
            </a:pPr>
            <a:r>
              <a:rPr lang="en-US" sz="8500" dirty="0">
                <a:solidFill>
                  <a:srgbClr val="91612F"/>
                </a:solidFill>
                <a:latin typeface="Linux Biolinum"/>
              </a:rPr>
              <a:t>01</a:t>
            </a:r>
          </a:p>
        </p:txBody>
      </p:sp>
      <p:sp>
        <p:nvSpPr>
          <p:cNvPr id="9" name="TextBox 9"/>
          <p:cNvSpPr txBox="1"/>
          <p:nvPr/>
        </p:nvSpPr>
        <p:spPr>
          <a:xfrm>
            <a:off x="10357177" y="5594159"/>
            <a:ext cx="4060885" cy="2939203"/>
          </a:xfrm>
          <a:prstGeom prst="rect">
            <a:avLst/>
          </a:prstGeom>
        </p:spPr>
        <p:txBody>
          <a:bodyPr lIns="0" tIns="0" rIns="0" bIns="0" rtlCol="0" anchor="t">
            <a:spAutoFit/>
          </a:bodyPr>
          <a:lstStyle/>
          <a:p>
            <a:pPr>
              <a:lnSpc>
                <a:spcPct val="150000"/>
              </a:lnSpc>
            </a:pPr>
            <a:r>
              <a:rPr lang="en-US" sz="4400" spc="125" dirty="0">
                <a:solidFill>
                  <a:srgbClr val="91612F"/>
                </a:solidFill>
                <a:latin typeface="Linux Biolinum"/>
              </a:rPr>
              <a:t>What Identities Do You Think </a:t>
            </a:r>
            <a:r>
              <a:rPr lang="en-US" sz="4400" b="1" spc="125" dirty="0">
                <a:solidFill>
                  <a:srgbClr val="91612F"/>
                </a:solidFill>
                <a:latin typeface="Linux Biolinum"/>
              </a:rPr>
              <a:t>Least</a:t>
            </a:r>
            <a:r>
              <a:rPr lang="en-US" sz="4400" spc="125" dirty="0">
                <a:solidFill>
                  <a:srgbClr val="91612F"/>
                </a:solidFill>
                <a:latin typeface="Linux Biolinum"/>
              </a:rPr>
              <a:t> About? </a:t>
            </a:r>
          </a:p>
        </p:txBody>
      </p:sp>
      <p:pic>
        <p:nvPicPr>
          <p:cNvPr id="11" name="Picture 11"/>
          <p:cNvPicPr>
            <a:picLocks noChangeAspect="1"/>
          </p:cNvPicPr>
          <p:nvPr/>
        </p:nvPicPr>
        <p:blipFill>
          <a:blip r:embed="rId4"/>
          <a:srcRect/>
          <a:stretch>
            <a:fillRect/>
          </a:stretch>
        </p:blipFill>
        <p:spPr>
          <a:xfrm rot="5400000">
            <a:off x="11856359" y="4435066"/>
            <a:ext cx="459346" cy="1256916"/>
          </a:xfrm>
          <a:prstGeom prst="rect">
            <a:avLst/>
          </a:prstGeom>
        </p:spPr>
      </p:pic>
      <p:sp>
        <p:nvSpPr>
          <p:cNvPr id="12" name="TextBox 12"/>
          <p:cNvSpPr txBox="1"/>
          <p:nvPr/>
        </p:nvSpPr>
        <p:spPr>
          <a:xfrm>
            <a:off x="11608936" y="4488332"/>
            <a:ext cx="1084772" cy="1150383"/>
          </a:xfrm>
          <a:prstGeom prst="rect">
            <a:avLst/>
          </a:prstGeom>
        </p:spPr>
        <p:txBody>
          <a:bodyPr lIns="0" tIns="0" rIns="0" bIns="0" rtlCol="0" anchor="t">
            <a:spAutoFit/>
          </a:bodyPr>
          <a:lstStyle/>
          <a:p>
            <a:pPr>
              <a:lnSpc>
                <a:spcPts val="8500"/>
              </a:lnSpc>
            </a:pPr>
            <a:r>
              <a:rPr lang="en-US" sz="8500" dirty="0">
                <a:solidFill>
                  <a:srgbClr val="91612F"/>
                </a:solidFill>
                <a:latin typeface="Linux Biolinum"/>
              </a:rPr>
              <a:t>02</a:t>
            </a:r>
          </a:p>
        </p:txBody>
      </p:sp>
      <p:pic>
        <p:nvPicPr>
          <p:cNvPr id="18" name="Picture 18"/>
          <p:cNvPicPr>
            <a:picLocks noChangeAspect="1"/>
          </p:cNvPicPr>
          <p:nvPr/>
        </p:nvPicPr>
        <p:blipFill>
          <a:blip r:embed="rId5"/>
          <a:srcRect/>
          <a:stretch>
            <a:fillRect/>
          </a:stretch>
        </p:blipFill>
        <p:spPr>
          <a:xfrm rot="-10723850">
            <a:off x="13554742" y="-3183869"/>
            <a:ext cx="7256937" cy="6987210"/>
          </a:xfrm>
          <a:prstGeom prst="rect">
            <a:avLst/>
          </a:prstGeom>
        </p:spPr>
      </p:pic>
      <p:pic>
        <p:nvPicPr>
          <p:cNvPr id="19" name="Picture 19"/>
          <p:cNvPicPr>
            <a:picLocks noChangeAspect="1"/>
          </p:cNvPicPr>
          <p:nvPr/>
        </p:nvPicPr>
        <p:blipFill>
          <a:blip r:embed="rId6"/>
          <a:srcRect/>
          <a:stretch>
            <a:fillRect/>
          </a:stretch>
        </p:blipFill>
        <p:spPr>
          <a:xfrm rot="-10800000">
            <a:off x="12387620" y="-1884612"/>
            <a:ext cx="4565087" cy="4498686"/>
          </a:xfrm>
          <a:prstGeom prst="rect">
            <a:avLst/>
          </a:prstGeom>
        </p:spPr>
      </p:pic>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CF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4"/>
          <a:srcRect/>
          <a:stretch>
            <a:fillRect/>
          </a:stretch>
        </p:blipFill>
        <p:spPr>
          <a:xfrm rot="-10800000">
            <a:off x="-274331" y="4630585"/>
            <a:ext cx="1691219" cy="4627715"/>
          </a:xfrm>
          <a:prstGeom prst="rect">
            <a:avLst/>
          </a:prstGeom>
        </p:spPr>
      </p:pic>
      <p:pic>
        <p:nvPicPr>
          <p:cNvPr id="3" name="Picture 3"/>
          <p:cNvPicPr>
            <a:picLocks noChangeAspect="1"/>
          </p:cNvPicPr>
          <p:nvPr/>
        </p:nvPicPr>
        <p:blipFill>
          <a:blip r:embed="rId5"/>
          <a:srcRect/>
          <a:stretch>
            <a:fillRect/>
          </a:stretch>
        </p:blipFill>
        <p:spPr>
          <a:xfrm>
            <a:off x="-1972693" y="7810500"/>
            <a:ext cx="4565087" cy="4498686"/>
          </a:xfrm>
          <a:prstGeom prst="rect">
            <a:avLst/>
          </a:prstGeom>
        </p:spPr>
      </p:pic>
      <p:pic>
        <p:nvPicPr>
          <p:cNvPr id="4" name="Picture 4"/>
          <p:cNvPicPr>
            <a:picLocks noChangeAspect="1"/>
          </p:cNvPicPr>
          <p:nvPr/>
        </p:nvPicPr>
        <p:blipFill>
          <a:blip r:embed="rId4"/>
          <a:srcRect/>
          <a:stretch>
            <a:fillRect/>
          </a:stretch>
        </p:blipFill>
        <p:spPr>
          <a:xfrm>
            <a:off x="16978942" y="1028700"/>
            <a:ext cx="1691219" cy="4627715"/>
          </a:xfrm>
          <a:prstGeom prst="rect">
            <a:avLst/>
          </a:prstGeom>
        </p:spPr>
      </p:pic>
      <p:pic>
        <p:nvPicPr>
          <p:cNvPr id="5" name="Picture 5"/>
          <p:cNvPicPr>
            <a:picLocks noChangeAspect="1"/>
          </p:cNvPicPr>
          <p:nvPr/>
        </p:nvPicPr>
        <p:blipFill>
          <a:blip r:embed="rId5"/>
          <a:srcRect/>
          <a:stretch>
            <a:fillRect/>
          </a:stretch>
        </p:blipFill>
        <p:spPr>
          <a:xfrm>
            <a:off x="15542008" y="-1220643"/>
            <a:ext cx="4565087" cy="4498686"/>
          </a:xfrm>
          <a:prstGeom prst="rect">
            <a:avLst/>
          </a:prstGeom>
        </p:spPr>
      </p:pic>
      <p:sp>
        <p:nvSpPr>
          <p:cNvPr id="7" name="TextBox 3">
            <a:extLst>
              <a:ext uri="{FF2B5EF4-FFF2-40B4-BE49-F238E27FC236}">
                <a16:creationId xmlns:a16="http://schemas.microsoft.com/office/drawing/2014/main" id="{823AD974-A29D-4C64-9247-B515844117D8}"/>
              </a:ext>
            </a:extLst>
          </p:cNvPr>
          <p:cNvSpPr txBox="1"/>
          <p:nvPr/>
        </p:nvSpPr>
        <p:spPr>
          <a:xfrm>
            <a:off x="914400" y="446457"/>
            <a:ext cx="15468600" cy="1154162"/>
          </a:xfrm>
          <a:prstGeom prst="rect">
            <a:avLst/>
          </a:prstGeom>
        </p:spPr>
        <p:txBody>
          <a:bodyPr wrap="square" lIns="0" tIns="0" rIns="0" bIns="0" rtlCol="0" anchor="t">
            <a:spAutoFit/>
          </a:bodyPr>
          <a:lstStyle/>
          <a:p>
            <a:pPr>
              <a:lnSpc>
                <a:spcPts val="9000"/>
              </a:lnSpc>
            </a:pPr>
            <a:r>
              <a:rPr lang="en-US" sz="8000" dirty="0">
                <a:solidFill>
                  <a:srgbClr val="826A51"/>
                </a:solidFill>
                <a:latin typeface="Linux Biolinum"/>
              </a:rPr>
              <a:t>Small Group Reflection Questions</a:t>
            </a:r>
          </a:p>
        </p:txBody>
      </p:sp>
      <p:sp>
        <p:nvSpPr>
          <p:cNvPr id="8" name="TextBox 4">
            <a:extLst>
              <a:ext uri="{FF2B5EF4-FFF2-40B4-BE49-F238E27FC236}">
                <a16:creationId xmlns:a16="http://schemas.microsoft.com/office/drawing/2014/main" id="{7F2C4CC3-0908-4670-899F-F0B499452DC4}"/>
              </a:ext>
            </a:extLst>
          </p:cNvPr>
          <p:cNvSpPr txBox="1"/>
          <p:nvPr/>
        </p:nvSpPr>
        <p:spPr>
          <a:xfrm>
            <a:off x="2853823" y="2476500"/>
            <a:ext cx="12841782" cy="8584401"/>
          </a:xfrm>
          <a:prstGeom prst="rect">
            <a:avLst/>
          </a:prstGeom>
          <a:solidFill>
            <a:srgbClr val="FFE3DB"/>
          </a:solidFill>
        </p:spPr>
        <p:txBody>
          <a:bodyPr wrap="square" lIns="0" tIns="0" rIns="0" bIns="0" rtlCol="0" anchor="t">
            <a:spAutoFit/>
          </a:bodyPr>
          <a:lstStyle/>
          <a:p>
            <a:pPr>
              <a:lnSpc>
                <a:spcPts val="4200"/>
              </a:lnSpc>
            </a:pPr>
            <a:r>
              <a:rPr lang="en-US" sz="4000" dirty="0">
                <a:solidFill>
                  <a:srgbClr val="D4813E"/>
                </a:solidFill>
                <a:latin typeface="Assistant Regular"/>
              </a:rPr>
              <a:t>What part of your identity do you think people first notice about you? </a:t>
            </a:r>
          </a:p>
          <a:p>
            <a:pPr>
              <a:lnSpc>
                <a:spcPts val="4200"/>
              </a:lnSpc>
            </a:pPr>
            <a:endParaRPr lang="en-US" sz="4000" dirty="0">
              <a:solidFill>
                <a:srgbClr val="D4813E"/>
              </a:solidFill>
              <a:latin typeface="Assistant Regular"/>
            </a:endParaRPr>
          </a:p>
          <a:p>
            <a:pPr>
              <a:lnSpc>
                <a:spcPts val="4200"/>
              </a:lnSpc>
            </a:pPr>
            <a:r>
              <a:rPr lang="en-US" sz="4000" dirty="0">
                <a:solidFill>
                  <a:srgbClr val="D4813E"/>
                </a:solidFill>
                <a:latin typeface="Assistant Regular"/>
              </a:rPr>
              <a:t>What part of your identity is most important to you? </a:t>
            </a:r>
          </a:p>
          <a:p>
            <a:pPr>
              <a:lnSpc>
                <a:spcPts val="4200"/>
              </a:lnSpc>
            </a:pPr>
            <a:endParaRPr lang="en-US" sz="4000" dirty="0">
              <a:solidFill>
                <a:srgbClr val="D4813E"/>
              </a:solidFill>
              <a:latin typeface="Assistant Regular"/>
            </a:endParaRPr>
          </a:p>
          <a:p>
            <a:pPr>
              <a:lnSpc>
                <a:spcPts val="4200"/>
              </a:lnSpc>
            </a:pPr>
            <a:r>
              <a:rPr lang="en-US" sz="4000" dirty="0">
                <a:solidFill>
                  <a:srgbClr val="D4813E"/>
                </a:solidFill>
                <a:latin typeface="Assistant Regular"/>
              </a:rPr>
              <a:t>What part of your identity is least important to you? </a:t>
            </a:r>
          </a:p>
          <a:p>
            <a:pPr>
              <a:lnSpc>
                <a:spcPts val="4200"/>
              </a:lnSpc>
            </a:pPr>
            <a:endParaRPr lang="en-US" sz="4000" dirty="0">
              <a:solidFill>
                <a:srgbClr val="D4813E"/>
              </a:solidFill>
              <a:latin typeface="Assistant Regular"/>
            </a:endParaRPr>
          </a:p>
          <a:p>
            <a:pPr>
              <a:lnSpc>
                <a:spcPts val="4200"/>
              </a:lnSpc>
            </a:pPr>
            <a:r>
              <a:rPr lang="en-US" sz="4000" dirty="0">
                <a:solidFill>
                  <a:srgbClr val="D4813E"/>
                </a:solidFill>
                <a:latin typeface="Assistant Regular"/>
              </a:rPr>
              <a:t>What part of other people’s identity do you notice first? </a:t>
            </a:r>
          </a:p>
          <a:p>
            <a:pPr>
              <a:lnSpc>
                <a:spcPts val="4200"/>
              </a:lnSpc>
            </a:pPr>
            <a:endParaRPr lang="en-US" sz="4000" dirty="0">
              <a:solidFill>
                <a:srgbClr val="D4813E"/>
              </a:solidFill>
              <a:latin typeface="Assistant Regular"/>
            </a:endParaRPr>
          </a:p>
          <a:p>
            <a:pPr>
              <a:lnSpc>
                <a:spcPts val="4200"/>
              </a:lnSpc>
            </a:pPr>
            <a:r>
              <a:rPr lang="en-US" sz="4000" dirty="0">
                <a:solidFill>
                  <a:srgbClr val="D4813E"/>
                </a:solidFill>
                <a:latin typeface="Assistant Regular"/>
              </a:rPr>
              <a:t>What part of your identity do you struggle with? </a:t>
            </a:r>
          </a:p>
          <a:p>
            <a:pPr>
              <a:lnSpc>
                <a:spcPts val="4200"/>
              </a:lnSpc>
            </a:pPr>
            <a:endParaRPr lang="en-US" sz="4000" dirty="0">
              <a:solidFill>
                <a:srgbClr val="D4813E"/>
              </a:solidFill>
              <a:latin typeface="Assistant Regular"/>
            </a:endParaRPr>
          </a:p>
          <a:p>
            <a:pPr>
              <a:lnSpc>
                <a:spcPts val="4200"/>
              </a:lnSpc>
            </a:pPr>
            <a:r>
              <a:rPr lang="en-US" sz="4000" dirty="0">
                <a:solidFill>
                  <a:srgbClr val="D4813E"/>
                </a:solidFill>
                <a:latin typeface="Assistant Regular"/>
              </a:rPr>
              <a:t>What part of your identity are you proud to share with other people? </a:t>
            </a:r>
            <a:endParaRPr lang="en-US" sz="3000" dirty="0">
              <a:solidFill>
                <a:srgbClr val="D4813E"/>
              </a:solidFill>
              <a:latin typeface="Assistant Regular"/>
            </a:endParaRPr>
          </a:p>
          <a:p>
            <a:pPr>
              <a:lnSpc>
                <a:spcPts val="4200"/>
              </a:lnSpc>
            </a:pPr>
            <a:r>
              <a:rPr lang="en-US" sz="3000" dirty="0">
                <a:solidFill>
                  <a:srgbClr val="D4813E"/>
                </a:solidFill>
                <a:latin typeface="Assistant Regular"/>
              </a:rPr>
              <a:t> </a:t>
            </a:r>
          </a:p>
          <a:p>
            <a:pPr>
              <a:lnSpc>
                <a:spcPts val="4200"/>
              </a:lnSpc>
            </a:pPr>
            <a:endParaRPr lang="en-US" sz="3000" dirty="0">
              <a:solidFill>
                <a:srgbClr val="D4813E"/>
              </a:solidFill>
              <a:latin typeface="Assistant Regular"/>
            </a:endParaRPr>
          </a:p>
          <a:p>
            <a:pPr>
              <a:lnSpc>
                <a:spcPts val="4200"/>
              </a:lnSpc>
            </a:pPr>
            <a:endParaRPr lang="en-US" sz="3000" dirty="0">
              <a:solidFill>
                <a:srgbClr val="D4813E"/>
              </a:solidFill>
              <a:latin typeface="Assistant Regular"/>
            </a:endParaRPr>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CF7"/>
        </a:solidFill>
        <a:effectLst/>
      </p:bgPr>
    </p:bg>
    <p:spTree>
      <p:nvGrpSpPr>
        <p:cNvPr id="1" name=""/>
        <p:cNvGrpSpPr/>
        <p:nvPr/>
      </p:nvGrpSpPr>
      <p:grpSpPr>
        <a:xfrm>
          <a:off x="0" y="0"/>
          <a:ext cx="0" cy="0"/>
          <a:chOff x="0" y="0"/>
          <a:chExt cx="0" cy="0"/>
        </a:xfrm>
      </p:grpSpPr>
      <p:sp>
        <p:nvSpPr>
          <p:cNvPr id="4" name="TextBox 4"/>
          <p:cNvSpPr txBox="1"/>
          <p:nvPr/>
        </p:nvSpPr>
        <p:spPr>
          <a:xfrm>
            <a:off x="2687761" y="4379061"/>
            <a:ext cx="13182600" cy="6429965"/>
          </a:xfrm>
          <a:prstGeom prst="rect">
            <a:avLst/>
          </a:prstGeom>
          <a:solidFill>
            <a:srgbClr val="D4813E"/>
          </a:solidFill>
        </p:spPr>
        <p:txBody>
          <a:bodyPr wrap="square" lIns="0" tIns="0" rIns="0" bIns="0" rtlCol="0" anchor="t">
            <a:spAutoFit/>
          </a:bodyPr>
          <a:lstStyle/>
          <a:p>
            <a:pPr>
              <a:lnSpc>
                <a:spcPts val="4200"/>
              </a:lnSpc>
            </a:pPr>
            <a:r>
              <a:rPr lang="en-US" sz="4000" dirty="0">
                <a:solidFill>
                  <a:srgbClr val="FFFCF7"/>
                </a:solidFill>
                <a:latin typeface="Assistant Regular"/>
              </a:rPr>
              <a:t>What came up while reflecting on your identities?  </a:t>
            </a:r>
          </a:p>
          <a:p>
            <a:pPr>
              <a:lnSpc>
                <a:spcPts val="4200"/>
              </a:lnSpc>
            </a:pPr>
            <a:endParaRPr lang="en-US" sz="4000" dirty="0">
              <a:solidFill>
                <a:srgbClr val="FFFCF7"/>
              </a:solidFill>
              <a:latin typeface="Assistant Regular"/>
            </a:endParaRPr>
          </a:p>
          <a:p>
            <a:pPr>
              <a:lnSpc>
                <a:spcPts val="4200"/>
              </a:lnSpc>
            </a:pPr>
            <a:r>
              <a:rPr lang="en-US" sz="4000" dirty="0">
                <a:solidFill>
                  <a:srgbClr val="FFFCF7"/>
                </a:solidFill>
                <a:latin typeface="Assistant Regular"/>
              </a:rPr>
              <a:t>What does privilege mean? Define privilege </a:t>
            </a:r>
          </a:p>
          <a:p>
            <a:pPr>
              <a:lnSpc>
                <a:spcPts val="4200"/>
              </a:lnSpc>
            </a:pPr>
            <a:endParaRPr lang="en-US" sz="4000" dirty="0">
              <a:solidFill>
                <a:srgbClr val="FFFCF7"/>
              </a:solidFill>
              <a:latin typeface="Assistant Regular"/>
            </a:endParaRPr>
          </a:p>
          <a:p>
            <a:pPr>
              <a:lnSpc>
                <a:spcPts val="4200"/>
              </a:lnSpc>
            </a:pPr>
            <a:r>
              <a:rPr lang="en-US" sz="4000" dirty="0">
                <a:solidFill>
                  <a:srgbClr val="FFFCF7"/>
                </a:solidFill>
                <a:latin typeface="Assistant Regular"/>
              </a:rPr>
              <a:t>When we are thinking about the identities we think least about, how might that be tied to privilege? </a:t>
            </a:r>
          </a:p>
          <a:p>
            <a:pPr>
              <a:lnSpc>
                <a:spcPts val="4200"/>
              </a:lnSpc>
            </a:pPr>
            <a:endParaRPr lang="en-US" sz="4000" dirty="0">
              <a:solidFill>
                <a:srgbClr val="FFFCF7"/>
              </a:solidFill>
              <a:latin typeface="Assistant Regular"/>
            </a:endParaRPr>
          </a:p>
          <a:p>
            <a:pPr>
              <a:lnSpc>
                <a:spcPts val="4200"/>
              </a:lnSpc>
            </a:pPr>
            <a:r>
              <a:rPr lang="en-US" sz="4000" dirty="0">
                <a:solidFill>
                  <a:srgbClr val="FFFCF7"/>
                </a:solidFill>
                <a:latin typeface="Assistant Regular"/>
              </a:rPr>
              <a:t>What can we learn by reflecting on identities that we think the least and most about? </a:t>
            </a:r>
            <a:endParaRPr lang="en-US" sz="3000" dirty="0">
              <a:solidFill>
                <a:srgbClr val="FFFCF7"/>
              </a:solidFill>
              <a:latin typeface="Assistant Regular"/>
            </a:endParaRPr>
          </a:p>
          <a:p>
            <a:pPr>
              <a:lnSpc>
                <a:spcPts val="4200"/>
              </a:lnSpc>
            </a:pPr>
            <a:r>
              <a:rPr lang="en-US" sz="3000" dirty="0">
                <a:solidFill>
                  <a:srgbClr val="FFFCF7"/>
                </a:solidFill>
                <a:latin typeface="Assistant Regular"/>
              </a:rPr>
              <a:t> </a:t>
            </a:r>
          </a:p>
          <a:p>
            <a:pPr>
              <a:lnSpc>
                <a:spcPts val="4200"/>
              </a:lnSpc>
            </a:pPr>
            <a:endParaRPr lang="en-US" sz="3000" dirty="0">
              <a:solidFill>
                <a:srgbClr val="FFFCF7"/>
              </a:solidFill>
              <a:latin typeface="Assistant Regular"/>
            </a:endParaRPr>
          </a:p>
          <a:p>
            <a:pPr>
              <a:lnSpc>
                <a:spcPts val="4200"/>
              </a:lnSpc>
            </a:pPr>
            <a:endParaRPr lang="en-US" sz="3000" dirty="0">
              <a:solidFill>
                <a:srgbClr val="FFFCF7"/>
              </a:solidFill>
              <a:latin typeface="Assistant Regular"/>
            </a:endParaRPr>
          </a:p>
        </p:txBody>
      </p:sp>
      <p:pic>
        <p:nvPicPr>
          <p:cNvPr id="6" name="Picture 6"/>
          <p:cNvPicPr>
            <a:picLocks noChangeAspect="1"/>
          </p:cNvPicPr>
          <p:nvPr/>
        </p:nvPicPr>
        <p:blipFill>
          <a:blip r:embed="rId4"/>
          <a:srcRect/>
          <a:stretch>
            <a:fillRect/>
          </a:stretch>
        </p:blipFill>
        <p:spPr>
          <a:xfrm rot="-3518030">
            <a:off x="7704445" y="-4449083"/>
            <a:ext cx="7256937" cy="6987210"/>
          </a:xfrm>
          <a:prstGeom prst="rect">
            <a:avLst/>
          </a:prstGeom>
        </p:spPr>
      </p:pic>
      <p:pic>
        <p:nvPicPr>
          <p:cNvPr id="8" name="Picture 8"/>
          <p:cNvPicPr>
            <a:picLocks noChangeAspect="1"/>
          </p:cNvPicPr>
          <p:nvPr/>
        </p:nvPicPr>
        <p:blipFill>
          <a:blip r:embed="rId5"/>
          <a:srcRect/>
          <a:stretch>
            <a:fillRect/>
          </a:stretch>
        </p:blipFill>
        <p:spPr>
          <a:xfrm rot="-10800000">
            <a:off x="-222130" y="-248092"/>
            <a:ext cx="1691219" cy="4627715"/>
          </a:xfrm>
          <a:prstGeom prst="rect">
            <a:avLst/>
          </a:prstGeom>
        </p:spPr>
      </p:pic>
      <p:pic>
        <p:nvPicPr>
          <p:cNvPr id="9" name="Picture 9"/>
          <p:cNvPicPr>
            <a:picLocks noChangeAspect="1"/>
          </p:cNvPicPr>
          <p:nvPr/>
        </p:nvPicPr>
        <p:blipFill>
          <a:blip r:embed="rId6"/>
          <a:srcRect/>
          <a:stretch>
            <a:fillRect/>
          </a:stretch>
        </p:blipFill>
        <p:spPr>
          <a:xfrm>
            <a:off x="623479" y="-1169548"/>
            <a:ext cx="3583276" cy="3531156"/>
          </a:xfrm>
          <a:prstGeom prst="rect">
            <a:avLst/>
          </a:prstGeom>
        </p:spPr>
      </p:pic>
      <p:sp>
        <p:nvSpPr>
          <p:cNvPr id="10" name="TextBox 3">
            <a:extLst>
              <a:ext uri="{FF2B5EF4-FFF2-40B4-BE49-F238E27FC236}">
                <a16:creationId xmlns:a16="http://schemas.microsoft.com/office/drawing/2014/main" id="{B818A7ED-1750-446F-A244-8E271C07F074}"/>
              </a:ext>
            </a:extLst>
          </p:cNvPr>
          <p:cNvSpPr txBox="1"/>
          <p:nvPr/>
        </p:nvSpPr>
        <p:spPr>
          <a:xfrm>
            <a:off x="2687761" y="2699563"/>
            <a:ext cx="11965482" cy="1164486"/>
          </a:xfrm>
          <a:prstGeom prst="rect">
            <a:avLst/>
          </a:prstGeom>
        </p:spPr>
        <p:txBody>
          <a:bodyPr wrap="square" lIns="0" tIns="0" rIns="0" bIns="0" rtlCol="0" anchor="t">
            <a:spAutoFit/>
          </a:bodyPr>
          <a:lstStyle/>
          <a:p>
            <a:pPr>
              <a:lnSpc>
                <a:spcPts val="9000"/>
              </a:lnSpc>
            </a:pPr>
            <a:r>
              <a:rPr lang="en-US" sz="9000" dirty="0">
                <a:solidFill>
                  <a:srgbClr val="826A51"/>
                </a:solidFill>
                <a:latin typeface="Linux Biolinum"/>
              </a:rPr>
              <a:t>Large Group Reflection </a:t>
            </a:r>
          </a:p>
        </p:txBody>
      </p:sp>
    </p:spTree>
    <p:custDataLst>
      <p:tags r:id="rId1"/>
    </p:custDataLst>
    <p:extLst>
      <p:ext uri="{BB962C8B-B14F-4D97-AF65-F5344CB8AC3E}">
        <p14:creationId xmlns:p14="http://schemas.microsoft.com/office/powerpoint/2010/main" val="8572046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CF7"/>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4"/>
          <a:srcRect/>
          <a:stretch>
            <a:fillRect/>
          </a:stretch>
        </p:blipFill>
        <p:spPr>
          <a:xfrm>
            <a:off x="228600" y="98735"/>
            <a:ext cx="17830800" cy="9591235"/>
          </a:xfrm>
          <a:prstGeom prst="rect">
            <a:avLst/>
          </a:prstGeom>
        </p:spPr>
      </p:pic>
      <p:pic>
        <p:nvPicPr>
          <p:cNvPr id="8" name="Picture 8"/>
          <p:cNvPicPr>
            <a:picLocks noChangeAspect="1"/>
          </p:cNvPicPr>
          <p:nvPr/>
        </p:nvPicPr>
        <p:blipFill>
          <a:blip r:embed="rId5"/>
          <a:srcRect/>
          <a:stretch>
            <a:fillRect/>
          </a:stretch>
        </p:blipFill>
        <p:spPr>
          <a:xfrm rot="5400000">
            <a:off x="-1722846" y="-2520106"/>
            <a:ext cx="4207694" cy="4146491"/>
          </a:xfrm>
          <a:prstGeom prst="rect">
            <a:avLst/>
          </a:prstGeom>
        </p:spPr>
      </p:pic>
      <p:pic>
        <p:nvPicPr>
          <p:cNvPr id="10" name="Picture 10"/>
          <p:cNvPicPr>
            <a:picLocks noChangeAspect="1"/>
          </p:cNvPicPr>
          <p:nvPr/>
        </p:nvPicPr>
        <p:blipFill>
          <a:blip r:embed="rId6"/>
          <a:srcRect/>
          <a:stretch>
            <a:fillRect/>
          </a:stretch>
        </p:blipFill>
        <p:spPr>
          <a:xfrm rot="-5400000">
            <a:off x="15472554" y="-1915107"/>
            <a:ext cx="1691219" cy="4627715"/>
          </a:xfrm>
          <a:prstGeom prst="rect">
            <a:avLst/>
          </a:prstGeom>
        </p:spPr>
      </p:pic>
      <p:sp>
        <p:nvSpPr>
          <p:cNvPr id="11" name="TextBox 10">
            <a:extLst>
              <a:ext uri="{FF2B5EF4-FFF2-40B4-BE49-F238E27FC236}">
                <a16:creationId xmlns:a16="http://schemas.microsoft.com/office/drawing/2014/main" id="{B239C41A-1AD2-46F0-8431-19FA140DEECE}"/>
              </a:ext>
            </a:extLst>
          </p:cNvPr>
          <p:cNvSpPr txBox="1"/>
          <p:nvPr/>
        </p:nvSpPr>
        <p:spPr>
          <a:xfrm>
            <a:off x="4191000" y="398750"/>
            <a:ext cx="9601200" cy="1200329"/>
          </a:xfrm>
          <a:prstGeom prst="rect">
            <a:avLst/>
          </a:prstGeom>
          <a:noFill/>
        </p:spPr>
        <p:txBody>
          <a:bodyPr wrap="square" rtlCol="0">
            <a:spAutoFit/>
          </a:bodyPr>
          <a:lstStyle/>
          <a:p>
            <a:pPr algn="ctr"/>
            <a:r>
              <a:rPr lang="en-US" sz="7200" dirty="0">
                <a:solidFill>
                  <a:srgbClr val="826A51"/>
                </a:solidFill>
                <a:latin typeface="Linux Biolinum" panose="020B0604020202020204" charset="0"/>
                <a:ea typeface="Linux Biolinum" panose="020B0604020202020204" charset="0"/>
                <a:cs typeface="Linux Biolinum" panose="020B0604020202020204" charset="0"/>
              </a:rPr>
              <a:t>Important Definitions </a:t>
            </a:r>
          </a:p>
        </p:txBody>
      </p:sp>
      <p:sp>
        <p:nvSpPr>
          <p:cNvPr id="12" name="TextBox 4">
            <a:extLst>
              <a:ext uri="{FF2B5EF4-FFF2-40B4-BE49-F238E27FC236}">
                <a16:creationId xmlns:a16="http://schemas.microsoft.com/office/drawing/2014/main" id="{FA5C23CE-3059-4724-BE16-971377FFE04C}"/>
              </a:ext>
            </a:extLst>
          </p:cNvPr>
          <p:cNvSpPr txBox="1"/>
          <p:nvPr/>
        </p:nvSpPr>
        <p:spPr>
          <a:xfrm>
            <a:off x="9137072" y="1948675"/>
            <a:ext cx="8236527" cy="5352747"/>
          </a:xfrm>
          <a:prstGeom prst="rect">
            <a:avLst/>
          </a:prstGeom>
        </p:spPr>
        <p:txBody>
          <a:bodyPr wrap="square" lIns="0" tIns="0" rIns="0" bIns="0" rtlCol="0" anchor="t">
            <a:spAutoFit/>
          </a:bodyPr>
          <a:lstStyle/>
          <a:p>
            <a:pPr>
              <a:lnSpc>
                <a:spcPts val="4200"/>
              </a:lnSpc>
            </a:pPr>
            <a:r>
              <a:rPr lang="en-US" sz="3200" b="1" dirty="0">
                <a:solidFill>
                  <a:srgbClr val="826A51"/>
                </a:solidFill>
                <a:latin typeface="Modern Love Caps" panose="04070805081001020A01" pitchFamily="82" charset="0"/>
              </a:rPr>
              <a:t>Privilege: </a:t>
            </a:r>
            <a:r>
              <a:rPr lang="en-US" sz="2800" dirty="0">
                <a:solidFill>
                  <a:srgbClr val="826A51"/>
                </a:solidFill>
                <a:latin typeface="Modern Love Caps" panose="04070805081001020A01" pitchFamily="82" charset="0"/>
              </a:rPr>
              <a:t>Unearned social power accorded by the formal and informal institutions of society to ALL members of a dominant group (e.g. white privilege, male privilege, etc.). Privilege is usually invisible to those who have it because we’re taught not to see it, but nevertheless it puts them at an advantage over those who do not have it. </a:t>
            </a:r>
          </a:p>
          <a:p>
            <a:pPr marL="457200" indent="-457200">
              <a:lnSpc>
                <a:spcPts val="4200"/>
              </a:lnSpc>
              <a:buFont typeface="Arial" panose="020B0604020202020204" pitchFamily="34" charset="0"/>
              <a:buChar char="•"/>
            </a:pPr>
            <a:endParaRPr lang="en-US" sz="4000" dirty="0">
              <a:solidFill>
                <a:srgbClr val="D4813E"/>
              </a:solidFill>
              <a:latin typeface="Assistant Regular"/>
            </a:endParaRPr>
          </a:p>
          <a:p>
            <a:pPr>
              <a:lnSpc>
                <a:spcPts val="4200"/>
              </a:lnSpc>
            </a:pPr>
            <a:r>
              <a:rPr lang="en-US" sz="3000" dirty="0">
                <a:solidFill>
                  <a:srgbClr val="D4813E"/>
                </a:solidFill>
                <a:latin typeface="Assistant Regular"/>
              </a:rPr>
              <a:t> </a:t>
            </a:r>
          </a:p>
          <a:p>
            <a:pPr>
              <a:lnSpc>
                <a:spcPts val="4200"/>
              </a:lnSpc>
            </a:pPr>
            <a:endParaRPr lang="en-US" sz="3000" dirty="0">
              <a:solidFill>
                <a:srgbClr val="D4813E"/>
              </a:solidFill>
              <a:latin typeface="Assistant Regular"/>
            </a:endParaRPr>
          </a:p>
          <a:p>
            <a:pPr>
              <a:lnSpc>
                <a:spcPts val="4200"/>
              </a:lnSpc>
            </a:pPr>
            <a:endParaRPr lang="en-US" sz="3000" dirty="0">
              <a:solidFill>
                <a:srgbClr val="D4813E"/>
              </a:solidFill>
              <a:latin typeface="Assistant Regular"/>
            </a:endParaRPr>
          </a:p>
        </p:txBody>
      </p:sp>
      <p:sp>
        <p:nvSpPr>
          <p:cNvPr id="13" name="TextBox 4">
            <a:extLst>
              <a:ext uri="{FF2B5EF4-FFF2-40B4-BE49-F238E27FC236}">
                <a16:creationId xmlns:a16="http://schemas.microsoft.com/office/drawing/2014/main" id="{DA592405-50D5-4757-8FA4-53CD57B72CDF}"/>
              </a:ext>
            </a:extLst>
          </p:cNvPr>
          <p:cNvSpPr txBox="1"/>
          <p:nvPr/>
        </p:nvSpPr>
        <p:spPr>
          <a:xfrm>
            <a:off x="1371600" y="1994369"/>
            <a:ext cx="6310746" cy="4814138"/>
          </a:xfrm>
          <a:prstGeom prst="rect">
            <a:avLst/>
          </a:prstGeom>
        </p:spPr>
        <p:txBody>
          <a:bodyPr wrap="square" lIns="0" tIns="0" rIns="0" bIns="0" rtlCol="0" anchor="t">
            <a:spAutoFit/>
          </a:bodyPr>
          <a:lstStyle/>
          <a:p>
            <a:pPr>
              <a:lnSpc>
                <a:spcPts val="4200"/>
              </a:lnSpc>
            </a:pPr>
            <a:r>
              <a:rPr lang="en-US" sz="3200" b="1" dirty="0">
                <a:solidFill>
                  <a:srgbClr val="D4813E"/>
                </a:solidFill>
                <a:latin typeface="Modern Love Caps" panose="04070805081001020A01" pitchFamily="82" charset="0"/>
              </a:rPr>
              <a:t>Racism: </a:t>
            </a:r>
            <a:r>
              <a:rPr lang="en-US" sz="2800" dirty="0">
                <a:solidFill>
                  <a:srgbClr val="D4813E"/>
                </a:solidFill>
                <a:latin typeface="Modern Love Caps" panose="04070805081001020A01" pitchFamily="82" charset="0"/>
              </a:rPr>
              <a:t>Racism accounts for the system that privileges white people over folks of color. It shows up as differential treatment of people of color at different levels of severity and can be subtle or very obvious.  </a:t>
            </a:r>
          </a:p>
          <a:p>
            <a:pPr marL="457200" indent="-457200">
              <a:lnSpc>
                <a:spcPts val="4200"/>
              </a:lnSpc>
              <a:buFont typeface="Arial" panose="020B0604020202020204" pitchFamily="34" charset="0"/>
              <a:buChar char="•"/>
            </a:pPr>
            <a:endParaRPr lang="en-US" sz="4000" dirty="0">
              <a:solidFill>
                <a:srgbClr val="D4813E"/>
              </a:solidFill>
              <a:latin typeface="Assistant Regular"/>
            </a:endParaRPr>
          </a:p>
          <a:p>
            <a:pPr>
              <a:lnSpc>
                <a:spcPts val="4200"/>
              </a:lnSpc>
            </a:pPr>
            <a:r>
              <a:rPr lang="en-US" sz="3000" dirty="0">
                <a:solidFill>
                  <a:srgbClr val="D4813E"/>
                </a:solidFill>
                <a:latin typeface="Assistant Regular"/>
              </a:rPr>
              <a:t> </a:t>
            </a:r>
          </a:p>
          <a:p>
            <a:pPr>
              <a:lnSpc>
                <a:spcPts val="4200"/>
              </a:lnSpc>
            </a:pPr>
            <a:endParaRPr lang="en-US" sz="3000" dirty="0">
              <a:solidFill>
                <a:srgbClr val="D4813E"/>
              </a:solidFill>
              <a:latin typeface="Assistant Regular"/>
            </a:endParaRPr>
          </a:p>
          <a:p>
            <a:pPr>
              <a:lnSpc>
                <a:spcPts val="4200"/>
              </a:lnSpc>
            </a:pPr>
            <a:endParaRPr lang="en-US" sz="3000" dirty="0">
              <a:solidFill>
                <a:srgbClr val="D4813E"/>
              </a:solidFill>
              <a:latin typeface="Assistant Regular"/>
            </a:endParaRPr>
          </a:p>
        </p:txBody>
      </p:sp>
      <p:sp>
        <p:nvSpPr>
          <p:cNvPr id="15" name="TextBox 4">
            <a:extLst>
              <a:ext uri="{FF2B5EF4-FFF2-40B4-BE49-F238E27FC236}">
                <a16:creationId xmlns:a16="http://schemas.microsoft.com/office/drawing/2014/main" id="{E4387AFB-1B43-4EE6-B18F-8EDF2D2184F2}"/>
              </a:ext>
            </a:extLst>
          </p:cNvPr>
          <p:cNvSpPr txBox="1"/>
          <p:nvPr/>
        </p:nvSpPr>
        <p:spPr>
          <a:xfrm>
            <a:off x="1330036" y="5556530"/>
            <a:ext cx="6705600" cy="5352747"/>
          </a:xfrm>
          <a:prstGeom prst="rect">
            <a:avLst/>
          </a:prstGeom>
        </p:spPr>
        <p:txBody>
          <a:bodyPr wrap="square" lIns="0" tIns="0" rIns="0" bIns="0" rtlCol="0" anchor="t">
            <a:spAutoFit/>
          </a:bodyPr>
          <a:lstStyle/>
          <a:p>
            <a:pPr>
              <a:lnSpc>
                <a:spcPts val="4200"/>
              </a:lnSpc>
            </a:pPr>
            <a:r>
              <a:rPr lang="en-US" sz="3200" b="1" dirty="0">
                <a:solidFill>
                  <a:srgbClr val="826A51"/>
                </a:solidFill>
                <a:latin typeface="Modern Love Caps" panose="04070805081001020A01" pitchFamily="82" charset="0"/>
              </a:rPr>
              <a:t>Microaggression: </a:t>
            </a:r>
            <a:r>
              <a:rPr lang="en-US" sz="2800" dirty="0">
                <a:solidFill>
                  <a:srgbClr val="826A51"/>
                </a:solidFill>
                <a:latin typeface="Modern Love Caps" panose="04070805081001020A01" pitchFamily="82" charset="0"/>
              </a:rPr>
              <a:t>Microaggressions are defined as the everyday, subtle, intentional — and oftentimes unintentional — interactions or behaviors that communicate some sort of bias toward historically marginalized groups.​</a:t>
            </a:r>
            <a:endParaRPr lang="en-US" sz="4000" dirty="0">
              <a:solidFill>
                <a:srgbClr val="826A51"/>
              </a:solidFill>
              <a:latin typeface="Modern Love Caps" panose="04070805081001020A01" pitchFamily="82" charset="0"/>
            </a:endParaRPr>
          </a:p>
          <a:p>
            <a:pPr>
              <a:lnSpc>
                <a:spcPts val="4200"/>
              </a:lnSpc>
            </a:pPr>
            <a:endParaRPr lang="en-US" sz="4000" dirty="0">
              <a:solidFill>
                <a:srgbClr val="D4813E"/>
              </a:solidFill>
              <a:latin typeface="Assistant Regular"/>
            </a:endParaRPr>
          </a:p>
          <a:p>
            <a:pPr marL="457200" indent="-457200">
              <a:lnSpc>
                <a:spcPts val="4200"/>
              </a:lnSpc>
              <a:buFont typeface="Arial" panose="020B0604020202020204" pitchFamily="34" charset="0"/>
              <a:buChar char="•"/>
            </a:pPr>
            <a:endParaRPr lang="en-US" sz="4000" dirty="0">
              <a:solidFill>
                <a:srgbClr val="D4813E"/>
              </a:solidFill>
              <a:latin typeface="Assistant Regular"/>
            </a:endParaRPr>
          </a:p>
          <a:p>
            <a:pPr>
              <a:lnSpc>
                <a:spcPts val="4200"/>
              </a:lnSpc>
            </a:pPr>
            <a:r>
              <a:rPr lang="en-US" sz="3000" dirty="0">
                <a:solidFill>
                  <a:srgbClr val="D4813E"/>
                </a:solidFill>
                <a:latin typeface="Assistant Regular"/>
              </a:rPr>
              <a:t> </a:t>
            </a:r>
          </a:p>
          <a:p>
            <a:pPr>
              <a:lnSpc>
                <a:spcPts val="4200"/>
              </a:lnSpc>
            </a:pPr>
            <a:endParaRPr lang="en-US" sz="3000" dirty="0">
              <a:solidFill>
                <a:srgbClr val="D4813E"/>
              </a:solidFill>
              <a:latin typeface="Assistant Regular"/>
            </a:endParaRPr>
          </a:p>
          <a:p>
            <a:pPr>
              <a:lnSpc>
                <a:spcPts val="4200"/>
              </a:lnSpc>
            </a:pPr>
            <a:endParaRPr lang="en-US" sz="3000" dirty="0">
              <a:solidFill>
                <a:srgbClr val="D4813E"/>
              </a:solidFill>
              <a:latin typeface="Assistant Regular"/>
            </a:endParaRPr>
          </a:p>
        </p:txBody>
      </p:sp>
      <p:sp>
        <p:nvSpPr>
          <p:cNvPr id="16" name="TextBox 4">
            <a:extLst>
              <a:ext uri="{FF2B5EF4-FFF2-40B4-BE49-F238E27FC236}">
                <a16:creationId xmlns:a16="http://schemas.microsoft.com/office/drawing/2014/main" id="{E66DE690-9E48-4CA0-A869-57B5CDA382DD}"/>
              </a:ext>
            </a:extLst>
          </p:cNvPr>
          <p:cNvSpPr txBox="1"/>
          <p:nvPr/>
        </p:nvSpPr>
        <p:spPr>
          <a:xfrm>
            <a:off x="9137072" y="5559995"/>
            <a:ext cx="8465127" cy="5891356"/>
          </a:xfrm>
          <a:prstGeom prst="rect">
            <a:avLst/>
          </a:prstGeom>
        </p:spPr>
        <p:txBody>
          <a:bodyPr wrap="square" lIns="0" tIns="0" rIns="0" bIns="0" rtlCol="0" anchor="t">
            <a:spAutoFit/>
          </a:bodyPr>
          <a:lstStyle/>
          <a:p>
            <a:pPr>
              <a:lnSpc>
                <a:spcPts val="4200"/>
              </a:lnSpc>
            </a:pPr>
            <a:r>
              <a:rPr lang="en-US" sz="3200" dirty="0">
                <a:solidFill>
                  <a:srgbClr val="D4813E"/>
                </a:solidFill>
                <a:latin typeface="Modern Love Caps" panose="04070805081001020A01" pitchFamily="82" charset="0"/>
              </a:rPr>
              <a:t>Stereotype: </a:t>
            </a:r>
            <a:r>
              <a:rPr lang="en-US" sz="2800" dirty="0">
                <a:solidFill>
                  <a:srgbClr val="D4813E"/>
                </a:solidFill>
                <a:latin typeface="Modern Love Caps" panose="04070805081001020A01" pitchFamily="82" charset="0"/>
              </a:rPr>
              <a:t>A generalization applied to every person in a cultural group; a fixed conception of a group without allowing for individuality. When we believe our stereotypes, we tend to ignore characteristics that don’t conform to our stereotype, rationalize what we see to fit our stereotype, see those who do not conform as “exceptions,” and find ways to create the expected characteristics.</a:t>
            </a:r>
          </a:p>
          <a:p>
            <a:pPr marL="457200" indent="-457200">
              <a:lnSpc>
                <a:spcPts val="4200"/>
              </a:lnSpc>
              <a:buFont typeface="Arial" panose="020B0604020202020204" pitchFamily="34" charset="0"/>
              <a:buChar char="•"/>
            </a:pPr>
            <a:endParaRPr lang="en-US" sz="4000" dirty="0">
              <a:solidFill>
                <a:srgbClr val="D4813E"/>
              </a:solidFill>
              <a:latin typeface="Assistant Regular"/>
            </a:endParaRPr>
          </a:p>
          <a:p>
            <a:pPr>
              <a:lnSpc>
                <a:spcPts val="4200"/>
              </a:lnSpc>
            </a:pPr>
            <a:r>
              <a:rPr lang="en-US" sz="3000" dirty="0">
                <a:solidFill>
                  <a:srgbClr val="D4813E"/>
                </a:solidFill>
                <a:latin typeface="Assistant Regular"/>
              </a:rPr>
              <a:t> </a:t>
            </a:r>
          </a:p>
          <a:p>
            <a:pPr>
              <a:lnSpc>
                <a:spcPts val="4200"/>
              </a:lnSpc>
            </a:pPr>
            <a:endParaRPr lang="en-US" sz="3000" dirty="0">
              <a:solidFill>
                <a:srgbClr val="D4813E"/>
              </a:solidFill>
              <a:latin typeface="Assistant Regular"/>
            </a:endParaRPr>
          </a:p>
          <a:p>
            <a:pPr>
              <a:lnSpc>
                <a:spcPts val="4200"/>
              </a:lnSpc>
            </a:pPr>
            <a:endParaRPr lang="en-US" sz="3000" dirty="0">
              <a:solidFill>
                <a:srgbClr val="D4813E"/>
              </a:solidFill>
              <a:latin typeface="Assistant Regular"/>
            </a:endParaRPr>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CF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4"/>
          <a:srcRect/>
          <a:stretch>
            <a:fillRect/>
          </a:stretch>
        </p:blipFill>
        <p:spPr>
          <a:xfrm rot="5400000">
            <a:off x="-2043424" y="-3858818"/>
            <a:ext cx="7256937" cy="6987210"/>
          </a:xfrm>
          <a:prstGeom prst="rect">
            <a:avLst/>
          </a:prstGeom>
        </p:spPr>
      </p:pic>
      <p:sp>
        <p:nvSpPr>
          <p:cNvPr id="5" name="TextBox 5"/>
          <p:cNvSpPr txBox="1"/>
          <p:nvPr/>
        </p:nvSpPr>
        <p:spPr>
          <a:xfrm>
            <a:off x="4299721" y="1613655"/>
            <a:ext cx="9814806" cy="2318648"/>
          </a:xfrm>
          <a:prstGeom prst="rect">
            <a:avLst/>
          </a:prstGeom>
          <a:solidFill>
            <a:srgbClr val="D4813E"/>
          </a:solidFill>
        </p:spPr>
        <p:txBody>
          <a:bodyPr wrap="square" lIns="0" tIns="0" rIns="0" bIns="0" rtlCol="0" anchor="t">
            <a:spAutoFit/>
          </a:bodyPr>
          <a:lstStyle/>
          <a:p>
            <a:pPr algn="ctr">
              <a:lnSpc>
                <a:spcPts val="9000"/>
              </a:lnSpc>
            </a:pPr>
            <a:r>
              <a:rPr lang="en-US" sz="9000" dirty="0">
                <a:solidFill>
                  <a:srgbClr val="FFFCF7"/>
                </a:solidFill>
                <a:latin typeface="Linux Biolinum"/>
              </a:rPr>
              <a:t>What’s Cultural Appropriation?</a:t>
            </a:r>
          </a:p>
        </p:txBody>
      </p:sp>
      <p:pic>
        <p:nvPicPr>
          <p:cNvPr id="8" name="Picture 8"/>
          <p:cNvPicPr>
            <a:picLocks noChangeAspect="1"/>
          </p:cNvPicPr>
          <p:nvPr/>
        </p:nvPicPr>
        <p:blipFill>
          <a:blip r:embed="rId5"/>
          <a:srcRect/>
          <a:stretch>
            <a:fillRect/>
          </a:stretch>
        </p:blipFill>
        <p:spPr>
          <a:xfrm rot="-5400000">
            <a:off x="15572615" y="-1736148"/>
            <a:ext cx="1691219" cy="4627715"/>
          </a:xfrm>
          <a:prstGeom prst="rect">
            <a:avLst/>
          </a:prstGeom>
        </p:spPr>
      </p:pic>
      <p:pic>
        <p:nvPicPr>
          <p:cNvPr id="9" name="Picture 9"/>
          <p:cNvPicPr>
            <a:picLocks noChangeAspect="1"/>
          </p:cNvPicPr>
          <p:nvPr/>
        </p:nvPicPr>
        <p:blipFill>
          <a:blip r:embed="rId6"/>
          <a:srcRect/>
          <a:stretch>
            <a:fillRect/>
          </a:stretch>
        </p:blipFill>
        <p:spPr>
          <a:xfrm>
            <a:off x="16418225" y="-267901"/>
            <a:ext cx="3583276" cy="3531156"/>
          </a:xfrm>
          <a:prstGeom prst="rect">
            <a:avLst/>
          </a:prstGeom>
        </p:spPr>
      </p:pic>
      <p:sp>
        <p:nvSpPr>
          <p:cNvPr id="10" name="TextBox 9">
            <a:extLst>
              <a:ext uri="{FF2B5EF4-FFF2-40B4-BE49-F238E27FC236}">
                <a16:creationId xmlns:a16="http://schemas.microsoft.com/office/drawing/2014/main" id="{60432CA4-29D8-4069-A7A2-2FA1789B29CE}"/>
              </a:ext>
            </a:extLst>
          </p:cNvPr>
          <p:cNvSpPr txBox="1"/>
          <p:nvPr/>
        </p:nvSpPr>
        <p:spPr>
          <a:xfrm>
            <a:off x="4298371" y="4610100"/>
            <a:ext cx="12573000" cy="3139321"/>
          </a:xfrm>
          <a:prstGeom prst="rect">
            <a:avLst/>
          </a:prstGeom>
          <a:noFill/>
        </p:spPr>
        <p:txBody>
          <a:bodyPr wrap="square" rtlCol="0">
            <a:spAutoFit/>
          </a:bodyPr>
          <a:lstStyle/>
          <a:p>
            <a:r>
              <a:rPr lang="en-US" sz="6600" dirty="0">
                <a:solidFill>
                  <a:srgbClr val="DD9963"/>
                </a:solidFill>
                <a:latin typeface="Modern Love Caps" panose="04070805081001020A01" pitchFamily="82" charset="0"/>
              </a:rPr>
              <a:t>Have you heard this phrase before? </a:t>
            </a:r>
          </a:p>
          <a:p>
            <a:endParaRPr lang="en-US" sz="6600" dirty="0">
              <a:solidFill>
                <a:srgbClr val="DD9963"/>
              </a:solidFill>
              <a:latin typeface="Modern Love Caps" panose="04070805081001020A01" pitchFamily="82" charset="0"/>
            </a:endParaRPr>
          </a:p>
          <a:p>
            <a:r>
              <a:rPr lang="en-US" sz="6600" dirty="0">
                <a:solidFill>
                  <a:srgbClr val="DD9963"/>
                </a:solidFill>
                <a:latin typeface="Modern Love Caps" panose="04070805081001020A01" pitchFamily="82" charset="0"/>
              </a:rPr>
              <a:t>If so, what does it mean? </a:t>
            </a:r>
          </a:p>
        </p:txBody>
      </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CF7"/>
        </a:solidFill>
        <a:effectLst/>
      </p:bgPr>
    </p:bg>
    <p:spTree>
      <p:nvGrpSpPr>
        <p:cNvPr id="1" name=""/>
        <p:cNvGrpSpPr/>
        <p:nvPr/>
      </p:nvGrpSpPr>
      <p:grpSpPr>
        <a:xfrm>
          <a:off x="0" y="0"/>
          <a:ext cx="0" cy="0"/>
          <a:chOff x="0" y="0"/>
          <a:chExt cx="0" cy="0"/>
        </a:xfrm>
      </p:grpSpPr>
      <p:grpSp>
        <p:nvGrpSpPr>
          <p:cNvPr id="2" name="Group 2"/>
          <p:cNvGrpSpPr/>
          <p:nvPr/>
        </p:nvGrpSpPr>
        <p:grpSpPr>
          <a:xfrm>
            <a:off x="1469090" y="2788371"/>
            <a:ext cx="16016008" cy="5798711"/>
            <a:chOff x="116497" y="380109"/>
            <a:chExt cx="8259292" cy="3634613"/>
          </a:xfrm>
        </p:grpSpPr>
        <p:sp>
          <p:nvSpPr>
            <p:cNvPr id="3" name="TextBox 3"/>
            <p:cNvSpPr txBox="1"/>
            <p:nvPr/>
          </p:nvSpPr>
          <p:spPr>
            <a:xfrm>
              <a:off x="116497" y="380109"/>
              <a:ext cx="8259292" cy="729896"/>
            </a:xfrm>
            <a:prstGeom prst="rect">
              <a:avLst/>
            </a:prstGeom>
          </p:spPr>
          <p:txBody>
            <a:bodyPr wrap="square" lIns="0" tIns="0" rIns="0" bIns="0" rtlCol="0" anchor="t">
              <a:spAutoFit/>
            </a:bodyPr>
            <a:lstStyle/>
            <a:p>
              <a:pPr>
                <a:lnSpc>
                  <a:spcPts val="9000"/>
                </a:lnSpc>
              </a:pPr>
              <a:r>
                <a:rPr lang="en-US" sz="9000" dirty="0">
                  <a:solidFill>
                    <a:srgbClr val="91612F"/>
                  </a:solidFill>
                  <a:latin typeface="Linux Biolinum"/>
                </a:rPr>
                <a:t>Cultural Appropriation Definition </a:t>
              </a:r>
            </a:p>
          </p:txBody>
        </p:sp>
        <p:sp>
          <p:nvSpPr>
            <p:cNvPr id="4" name="TextBox 4"/>
            <p:cNvSpPr txBox="1"/>
            <p:nvPr/>
          </p:nvSpPr>
          <p:spPr>
            <a:xfrm>
              <a:off x="137589" y="1620185"/>
              <a:ext cx="7944928" cy="2394537"/>
            </a:xfrm>
            <a:prstGeom prst="rect">
              <a:avLst/>
            </a:prstGeom>
          </p:spPr>
          <p:txBody>
            <a:bodyPr lIns="0" tIns="0" rIns="0" bIns="0" rtlCol="0" anchor="t">
              <a:spAutoFit/>
            </a:bodyPr>
            <a:lstStyle/>
            <a:p>
              <a:pPr>
                <a:lnSpc>
                  <a:spcPts val="4200"/>
                </a:lnSpc>
              </a:pPr>
              <a:r>
                <a:rPr lang="en-US" sz="4800" dirty="0">
                  <a:solidFill>
                    <a:srgbClr val="DD9963"/>
                  </a:solidFill>
                  <a:latin typeface="Modern Love Caps" panose="04070805081001020A01" pitchFamily="82" charset="0"/>
                </a:rPr>
                <a:t>Theft of cultural elements for one’s own use, commodification, or profit — including symbols, art, language, customs, etc. — often without understanding, acknowledgement, or respect for its value in the original culture. Results from the assumption of a dominant (i.e. white) culture’s right to take other cultural elements.</a:t>
              </a:r>
              <a:endParaRPr lang="en-US" sz="6600" spc="30" dirty="0">
                <a:solidFill>
                  <a:srgbClr val="DD9963"/>
                </a:solidFill>
                <a:latin typeface="Modern Love Caps" panose="04070805081001020A01" pitchFamily="82" charset="0"/>
              </a:endParaRPr>
            </a:p>
          </p:txBody>
        </p:sp>
      </p:grpSp>
      <p:pic>
        <p:nvPicPr>
          <p:cNvPr id="6" name="Picture 6"/>
          <p:cNvPicPr>
            <a:picLocks noChangeAspect="1"/>
          </p:cNvPicPr>
          <p:nvPr/>
        </p:nvPicPr>
        <p:blipFill>
          <a:blip r:embed="rId4"/>
          <a:srcRect/>
          <a:stretch>
            <a:fillRect/>
          </a:stretch>
        </p:blipFill>
        <p:spPr>
          <a:xfrm rot="-3518030">
            <a:off x="7796413" y="-4857971"/>
            <a:ext cx="7256937" cy="6987210"/>
          </a:xfrm>
          <a:prstGeom prst="rect">
            <a:avLst/>
          </a:prstGeom>
        </p:spPr>
      </p:pic>
      <p:pic>
        <p:nvPicPr>
          <p:cNvPr id="8" name="Picture 8"/>
          <p:cNvPicPr>
            <a:picLocks noChangeAspect="1"/>
          </p:cNvPicPr>
          <p:nvPr/>
        </p:nvPicPr>
        <p:blipFill>
          <a:blip r:embed="rId5"/>
          <a:srcRect/>
          <a:stretch>
            <a:fillRect/>
          </a:stretch>
        </p:blipFill>
        <p:spPr>
          <a:xfrm rot="-10800000">
            <a:off x="-222130" y="-248092"/>
            <a:ext cx="1691219" cy="4627715"/>
          </a:xfrm>
          <a:prstGeom prst="rect">
            <a:avLst/>
          </a:prstGeom>
        </p:spPr>
      </p:pic>
      <p:pic>
        <p:nvPicPr>
          <p:cNvPr id="9" name="Picture 9"/>
          <p:cNvPicPr>
            <a:picLocks noChangeAspect="1"/>
          </p:cNvPicPr>
          <p:nvPr/>
        </p:nvPicPr>
        <p:blipFill>
          <a:blip r:embed="rId6"/>
          <a:srcRect/>
          <a:stretch>
            <a:fillRect/>
          </a:stretch>
        </p:blipFill>
        <p:spPr>
          <a:xfrm>
            <a:off x="623479" y="-1169548"/>
            <a:ext cx="3583276" cy="3531156"/>
          </a:xfrm>
          <a:prstGeom prst="rect">
            <a:avLst/>
          </a:prstGeom>
        </p:spPr>
      </p:pic>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355FDB-F14E-4717-8923-A79106707892}"/>
              </a:ext>
            </a:extLst>
          </p:cNvPr>
          <p:cNvSpPr/>
          <p:nvPr/>
        </p:nvSpPr>
        <p:spPr>
          <a:xfrm>
            <a:off x="2524125" y="647700"/>
            <a:ext cx="13239750" cy="769441"/>
          </a:xfrm>
          <a:prstGeom prst="rect">
            <a:avLst/>
          </a:prstGeom>
          <a:ln w="38100">
            <a:solidFill>
              <a:srgbClr val="00B050"/>
            </a:solidFill>
          </a:ln>
        </p:spPr>
        <p:txBody>
          <a:bodyPr wrap="square">
            <a:spAutoFit/>
          </a:bodyPr>
          <a:lstStyle/>
          <a:p>
            <a:pPr algn="ctr"/>
            <a:r>
              <a:rPr lang="en-US" sz="4400" b="1" dirty="0">
                <a:solidFill>
                  <a:srgbClr val="000000"/>
                </a:solidFill>
                <a:latin typeface="Trefoil Sans" panose="00000500000000000000" pitchFamily="50" charset="0"/>
              </a:rPr>
              <a:t>A Note to Leaders </a:t>
            </a:r>
            <a:r>
              <a:rPr lang="en-US" sz="4400" dirty="0">
                <a:solidFill>
                  <a:srgbClr val="000000"/>
                </a:solidFill>
                <a:latin typeface="Trefoil Sans" panose="00000500000000000000" pitchFamily="50" charset="0"/>
              </a:rPr>
              <a:t>​</a:t>
            </a:r>
            <a:endParaRPr lang="en-US" sz="4400" dirty="0"/>
          </a:p>
        </p:txBody>
      </p:sp>
      <p:pic>
        <p:nvPicPr>
          <p:cNvPr id="2050" name="Picture 2">
            <a:extLst>
              <a:ext uri="{FF2B5EF4-FFF2-40B4-BE49-F238E27FC236}">
                <a16:creationId xmlns:a16="http://schemas.microsoft.com/office/drawing/2014/main" id="{401792B6-3CE0-4E06-84F9-E770A3202E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40200" y="9410700"/>
            <a:ext cx="1247775" cy="6858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32AF993F-2836-4D6D-9C53-F4E066CD99E3}"/>
              </a:ext>
            </a:extLst>
          </p:cNvPr>
          <p:cNvSpPr/>
          <p:nvPr/>
        </p:nvSpPr>
        <p:spPr>
          <a:xfrm>
            <a:off x="304800" y="1943100"/>
            <a:ext cx="17449800" cy="6923883"/>
          </a:xfrm>
          <a:prstGeom prst="rect">
            <a:avLst/>
          </a:prstGeom>
        </p:spPr>
        <p:txBody>
          <a:bodyPr wrap="square">
            <a:spAutoFit/>
          </a:bodyPr>
          <a:lstStyle/>
          <a:p>
            <a:pPr fontAlgn="base">
              <a:lnSpc>
                <a:spcPct val="150000"/>
              </a:lnSpc>
            </a:pPr>
            <a:r>
              <a:rPr lang="en-US" sz="2000" dirty="0">
                <a:solidFill>
                  <a:srgbClr val="000000"/>
                </a:solidFill>
                <a:latin typeface="Trefoil Sans" panose="00000500000000000000" pitchFamily="50" charset="0"/>
              </a:rPr>
              <a:t>For a long time, many people, including social learning experts, believed that if we didn’t call attention to racial​</a:t>
            </a:r>
            <a:endParaRPr lang="en-US" sz="2000" dirty="0">
              <a:solidFill>
                <a:srgbClr val="000000"/>
              </a:solidFill>
              <a:latin typeface="Segoe UI" panose="020B0502040204020203" pitchFamily="34" charset="0"/>
            </a:endParaRPr>
          </a:p>
          <a:p>
            <a:pPr fontAlgn="base">
              <a:lnSpc>
                <a:spcPct val="150000"/>
              </a:lnSpc>
            </a:pPr>
            <a:r>
              <a:rPr lang="en-US" sz="2000" dirty="0">
                <a:solidFill>
                  <a:srgbClr val="000000"/>
                </a:solidFill>
                <a:latin typeface="Trefoil Sans" panose="00000500000000000000" pitchFamily="50" charset="0"/>
              </a:rPr>
              <a:t>differences, then children would be less likely to notice these biases themselves and therefore, less likely to​</a:t>
            </a:r>
            <a:endParaRPr lang="en-US" sz="2000" dirty="0">
              <a:solidFill>
                <a:srgbClr val="000000"/>
              </a:solidFill>
              <a:latin typeface="Segoe UI" panose="020B0502040204020203" pitchFamily="34" charset="0"/>
            </a:endParaRPr>
          </a:p>
          <a:p>
            <a:pPr fontAlgn="base">
              <a:lnSpc>
                <a:spcPct val="150000"/>
              </a:lnSpc>
            </a:pPr>
            <a:r>
              <a:rPr lang="en-US" sz="2000" dirty="0">
                <a:solidFill>
                  <a:srgbClr val="000000"/>
                </a:solidFill>
                <a:latin typeface="Trefoil Sans" panose="00000500000000000000" pitchFamily="50" charset="0"/>
              </a:rPr>
              <a:t>discriminate against others. This is commonly known as the “colorblind” approach to handling discussions and​</a:t>
            </a:r>
            <a:endParaRPr lang="en-US" sz="2000" dirty="0">
              <a:solidFill>
                <a:srgbClr val="000000"/>
              </a:solidFill>
              <a:latin typeface="Segoe UI" panose="020B0502040204020203" pitchFamily="34" charset="0"/>
            </a:endParaRPr>
          </a:p>
          <a:p>
            <a:pPr fontAlgn="base">
              <a:lnSpc>
                <a:spcPct val="150000"/>
              </a:lnSpc>
            </a:pPr>
            <a:r>
              <a:rPr lang="en-US" sz="2000" dirty="0">
                <a:solidFill>
                  <a:srgbClr val="000000"/>
                </a:solidFill>
                <a:latin typeface="Trefoil Sans" panose="00000500000000000000" pitchFamily="50" charset="0"/>
              </a:rPr>
              <a:t>interactions dealing with race.​</a:t>
            </a:r>
            <a:endParaRPr lang="en-US" sz="2000" dirty="0">
              <a:solidFill>
                <a:srgbClr val="000000"/>
              </a:solidFill>
              <a:latin typeface="Segoe UI" panose="020B0502040204020203" pitchFamily="34" charset="0"/>
            </a:endParaRPr>
          </a:p>
          <a:p>
            <a:pPr fontAlgn="base">
              <a:lnSpc>
                <a:spcPct val="150000"/>
              </a:lnSpc>
            </a:pPr>
            <a:r>
              <a:rPr lang="en-US" sz="2000" dirty="0">
                <a:solidFill>
                  <a:srgbClr val="000000"/>
                </a:solidFill>
                <a:latin typeface="Trefoil Sans" panose="00000500000000000000" pitchFamily="50" charset="0"/>
              </a:rPr>
              <a:t>​</a:t>
            </a:r>
            <a:endParaRPr lang="en-US" sz="2000" dirty="0">
              <a:solidFill>
                <a:srgbClr val="000000"/>
              </a:solidFill>
              <a:latin typeface="Segoe UI" panose="020B0502040204020203" pitchFamily="34" charset="0"/>
            </a:endParaRPr>
          </a:p>
          <a:p>
            <a:pPr fontAlgn="base">
              <a:lnSpc>
                <a:spcPct val="150000"/>
              </a:lnSpc>
            </a:pPr>
            <a:r>
              <a:rPr lang="en-US" sz="2000" dirty="0">
                <a:solidFill>
                  <a:srgbClr val="000000"/>
                </a:solidFill>
                <a:latin typeface="Trefoil Sans" panose="00000500000000000000" pitchFamily="50" charset="0"/>
              </a:rPr>
              <a:t>Research, however, has since disproven this theory. Studies have shown that children notice and begin assigning​</a:t>
            </a:r>
            <a:endParaRPr lang="en-US" sz="2000" dirty="0">
              <a:solidFill>
                <a:srgbClr val="000000"/>
              </a:solidFill>
              <a:latin typeface="Segoe UI" panose="020B0502040204020203" pitchFamily="34" charset="0"/>
            </a:endParaRPr>
          </a:p>
          <a:p>
            <a:pPr fontAlgn="base">
              <a:lnSpc>
                <a:spcPct val="150000"/>
              </a:lnSpc>
            </a:pPr>
            <a:r>
              <a:rPr lang="en-US" sz="2000" dirty="0">
                <a:solidFill>
                  <a:srgbClr val="000000"/>
                </a:solidFill>
                <a:latin typeface="Trefoil Sans" panose="00000500000000000000" pitchFamily="50" charset="0"/>
              </a:rPr>
              <a:t>meaning to race at a very young age (examples of this include distinguishing between white and black people, and​</a:t>
            </a:r>
            <a:endParaRPr lang="en-US" sz="2000" dirty="0">
              <a:solidFill>
                <a:srgbClr val="000000"/>
              </a:solidFill>
              <a:latin typeface="Segoe UI" panose="020B0502040204020203" pitchFamily="34" charset="0"/>
            </a:endParaRPr>
          </a:p>
          <a:p>
            <a:pPr fontAlgn="base">
              <a:lnSpc>
                <a:spcPct val="150000"/>
              </a:lnSpc>
            </a:pPr>
            <a:r>
              <a:rPr lang="en-US" sz="2000" dirty="0">
                <a:solidFill>
                  <a:srgbClr val="000000"/>
                </a:solidFill>
                <a:latin typeface="Trefoil Sans" panose="00000500000000000000" pitchFamily="50" charset="0"/>
              </a:rPr>
              <a:t>drawing conclusions about traits inherent to those groups of people). The good news is that research has shown that​</a:t>
            </a:r>
            <a:endParaRPr lang="en-US" sz="2000" dirty="0">
              <a:solidFill>
                <a:srgbClr val="000000"/>
              </a:solidFill>
              <a:latin typeface="Segoe UI" panose="020B0502040204020203" pitchFamily="34" charset="0"/>
            </a:endParaRPr>
          </a:p>
          <a:p>
            <a:pPr fontAlgn="base">
              <a:lnSpc>
                <a:spcPct val="150000"/>
              </a:lnSpc>
            </a:pPr>
            <a:r>
              <a:rPr lang="en-US" sz="2000" dirty="0">
                <a:solidFill>
                  <a:srgbClr val="000000"/>
                </a:solidFill>
                <a:latin typeface="Trefoil Sans" panose="00000500000000000000" pitchFamily="50" charset="0"/>
              </a:rPr>
              <a:t>parents and guardians who meaningfully talk to their kids about race end up with better racial attitudes than kids with​</a:t>
            </a:r>
            <a:endParaRPr lang="en-US" sz="2000" dirty="0">
              <a:solidFill>
                <a:srgbClr val="000000"/>
              </a:solidFill>
              <a:latin typeface="Segoe UI" panose="020B0502040204020203" pitchFamily="34" charset="0"/>
            </a:endParaRPr>
          </a:p>
          <a:p>
            <a:pPr fontAlgn="base">
              <a:lnSpc>
                <a:spcPct val="150000"/>
              </a:lnSpc>
            </a:pPr>
            <a:r>
              <a:rPr lang="en-US" sz="2000" dirty="0">
                <a:solidFill>
                  <a:srgbClr val="000000"/>
                </a:solidFill>
                <a:latin typeface="Trefoil Sans" panose="00000500000000000000" pitchFamily="50" charset="0"/>
              </a:rPr>
              <a:t>parents or guardians who don’t.​</a:t>
            </a:r>
            <a:endParaRPr lang="en-US" sz="2000" dirty="0">
              <a:solidFill>
                <a:srgbClr val="000000"/>
              </a:solidFill>
              <a:latin typeface="Segoe UI" panose="020B0502040204020203" pitchFamily="34" charset="0"/>
            </a:endParaRPr>
          </a:p>
          <a:p>
            <a:pPr fontAlgn="base">
              <a:lnSpc>
                <a:spcPct val="150000"/>
              </a:lnSpc>
            </a:pPr>
            <a:r>
              <a:rPr lang="en-US" sz="2000" dirty="0">
                <a:solidFill>
                  <a:srgbClr val="000000"/>
                </a:solidFill>
                <a:latin typeface="Trefoil Sans" panose="00000500000000000000" pitchFamily="50" charset="0"/>
              </a:rPr>
              <a:t>​</a:t>
            </a:r>
            <a:endParaRPr lang="en-US" sz="2000" dirty="0">
              <a:solidFill>
                <a:srgbClr val="000000"/>
              </a:solidFill>
              <a:latin typeface="Segoe UI" panose="020B0502040204020203" pitchFamily="34" charset="0"/>
            </a:endParaRPr>
          </a:p>
          <a:p>
            <a:pPr fontAlgn="base">
              <a:lnSpc>
                <a:spcPct val="150000"/>
              </a:lnSpc>
            </a:pPr>
            <a:r>
              <a:rPr lang="en-US" sz="2000" dirty="0">
                <a:solidFill>
                  <a:srgbClr val="000000"/>
                </a:solidFill>
                <a:latin typeface="Trefoil Sans" panose="00000500000000000000" pitchFamily="50" charset="0"/>
              </a:rPr>
              <a:t>Erin N. Winkler, a professor at the University of Wisconsin who studies racial identity, states, “Children pick up on the​</a:t>
            </a:r>
            <a:endParaRPr lang="en-US" sz="2000" dirty="0">
              <a:solidFill>
                <a:srgbClr val="000000"/>
              </a:solidFill>
              <a:latin typeface="Segoe UI" panose="020B0502040204020203" pitchFamily="34" charset="0"/>
            </a:endParaRPr>
          </a:p>
          <a:p>
            <a:pPr fontAlgn="base">
              <a:lnSpc>
                <a:spcPct val="150000"/>
              </a:lnSpc>
            </a:pPr>
            <a:r>
              <a:rPr lang="en-US" sz="2000" dirty="0">
                <a:solidFill>
                  <a:srgbClr val="000000"/>
                </a:solidFill>
                <a:latin typeface="Trefoil Sans" panose="00000500000000000000" pitchFamily="50" charset="0"/>
              </a:rPr>
              <a:t>ways in which whiteness is normalized and privileged in U.S. society.” When working through these activities with your​</a:t>
            </a:r>
            <a:endParaRPr lang="en-US" sz="2000" dirty="0">
              <a:solidFill>
                <a:srgbClr val="000000"/>
              </a:solidFill>
              <a:latin typeface="Segoe UI" panose="020B0502040204020203" pitchFamily="34" charset="0"/>
            </a:endParaRPr>
          </a:p>
          <a:p>
            <a:pPr fontAlgn="base">
              <a:lnSpc>
                <a:spcPct val="150000"/>
              </a:lnSpc>
            </a:pPr>
            <a:r>
              <a:rPr lang="en-US" sz="2000" dirty="0">
                <a:solidFill>
                  <a:srgbClr val="000000"/>
                </a:solidFill>
                <a:latin typeface="Trefoil Sans" panose="00000500000000000000" pitchFamily="50" charset="0"/>
              </a:rPr>
              <a:t>troop, make a concerted effort not to make whiteness the default and inadvertently marking other races as “other.”​</a:t>
            </a:r>
            <a:endParaRPr lang="en-US" sz="2000" dirty="0">
              <a:solidFill>
                <a:srgbClr val="000000"/>
              </a:solidFill>
              <a:latin typeface="Segoe UI" panose="020B0502040204020203" pitchFamily="34" charset="0"/>
            </a:endParaRPr>
          </a:p>
          <a:p>
            <a:pPr fontAlgn="base">
              <a:lnSpc>
                <a:spcPct val="150000"/>
              </a:lnSpc>
            </a:pPr>
            <a:r>
              <a:rPr lang="en-US" sz="2000" dirty="0">
                <a:solidFill>
                  <a:srgbClr val="000000"/>
                </a:solidFill>
                <a:latin typeface="Trefoil Sans" panose="00000500000000000000" pitchFamily="50" charset="0"/>
              </a:rPr>
              <a:t>For additional resources on how to support healthy racial identities, refer to the list at the end of this activity plan.</a:t>
            </a:r>
            <a:endParaRPr lang="en-US" sz="2000" b="0" i="0" dirty="0">
              <a:solidFill>
                <a:srgbClr val="000000"/>
              </a:solidFill>
              <a:effectLst/>
              <a:latin typeface="Segoe UI" panose="020B0502040204020203" pitchFamily="34" charset="0"/>
            </a:endParaRPr>
          </a:p>
        </p:txBody>
      </p:sp>
    </p:spTree>
    <p:custDataLst>
      <p:tags r:id="rId1"/>
    </p:custDataLst>
    <p:extLst>
      <p:ext uri="{BB962C8B-B14F-4D97-AF65-F5344CB8AC3E}">
        <p14:creationId xmlns:p14="http://schemas.microsoft.com/office/powerpoint/2010/main" val="10783683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CF7"/>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5"/>
          <a:srcRect/>
          <a:stretch>
            <a:fillRect/>
          </a:stretch>
        </p:blipFill>
        <p:spPr>
          <a:xfrm>
            <a:off x="17259300" y="888630"/>
            <a:ext cx="1691219" cy="4627715"/>
          </a:xfrm>
          <a:prstGeom prst="rect">
            <a:avLst/>
          </a:prstGeom>
        </p:spPr>
      </p:pic>
      <p:pic>
        <p:nvPicPr>
          <p:cNvPr id="4" name="Picture 4"/>
          <p:cNvPicPr>
            <a:picLocks noChangeAspect="1"/>
          </p:cNvPicPr>
          <p:nvPr/>
        </p:nvPicPr>
        <p:blipFill>
          <a:blip r:embed="rId6"/>
          <a:srcRect/>
          <a:stretch>
            <a:fillRect/>
          </a:stretch>
        </p:blipFill>
        <p:spPr>
          <a:xfrm>
            <a:off x="15197449" y="-1360712"/>
            <a:ext cx="4565087" cy="4498686"/>
          </a:xfrm>
          <a:prstGeom prst="rect">
            <a:avLst/>
          </a:prstGeom>
        </p:spPr>
      </p:pic>
      <p:pic>
        <p:nvPicPr>
          <p:cNvPr id="8" name="Picture 8"/>
          <p:cNvPicPr>
            <a:picLocks noChangeAspect="1"/>
          </p:cNvPicPr>
          <p:nvPr/>
        </p:nvPicPr>
        <p:blipFill>
          <a:blip r:embed="rId7"/>
          <a:srcRect/>
          <a:stretch>
            <a:fillRect/>
          </a:stretch>
        </p:blipFill>
        <p:spPr>
          <a:xfrm>
            <a:off x="381000" y="495300"/>
            <a:ext cx="15451814" cy="8937967"/>
          </a:xfrm>
          <a:prstGeom prst="rect">
            <a:avLst/>
          </a:prstGeom>
        </p:spPr>
      </p:pic>
      <p:pic>
        <p:nvPicPr>
          <p:cNvPr id="11" name="Picture 11"/>
          <p:cNvPicPr>
            <a:picLocks noChangeAspect="1"/>
          </p:cNvPicPr>
          <p:nvPr/>
        </p:nvPicPr>
        <p:blipFill>
          <a:blip r:embed="rId8"/>
          <a:srcRect/>
          <a:stretch>
            <a:fillRect/>
          </a:stretch>
        </p:blipFill>
        <p:spPr>
          <a:xfrm>
            <a:off x="1179522" y="1404438"/>
            <a:ext cx="1238886" cy="1192839"/>
          </a:xfrm>
          <a:prstGeom prst="rect">
            <a:avLst/>
          </a:prstGeom>
        </p:spPr>
      </p:pic>
      <p:sp>
        <p:nvSpPr>
          <p:cNvPr id="14" name="TextBox 7">
            <a:extLst>
              <a:ext uri="{FF2B5EF4-FFF2-40B4-BE49-F238E27FC236}">
                <a16:creationId xmlns:a16="http://schemas.microsoft.com/office/drawing/2014/main" id="{4F069028-4137-438D-A7F2-503C470E795B}"/>
              </a:ext>
            </a:extLst>
          </p:cNvPr>
          <p:cNvSpPr txBox="1"/>
          <p:nvPr/>
        </p:nvSpPr>
        <p:spPr>
          <a:xfrm>
            <a:off x="3410241" y="7392772"/>
            <a:ext cx="10278049" cy="1477328"/>
          </a:xfrm>
          <a:prstGeom prst="rect">
            <a:avLst/>
          </a:prstGeom>
        </p:spPr>
        <p:txBody>
          <a:bodyPr wrap="square" lIns="0" tIns="0" rIns="0" bIns="0" rtlCol="0" anchor="t">
            <a:spAutoFit/>
          </a:bodyPr>
          <a:lstStyle/>
          <a:p>
            <a:r>
              <a:rPr lang="en-US" sz="4800" spc="125" dirty="0">
                <a:solidFill>
                  <a:srgbClr val="D4813E"/>
                </a:solidFill>
                <a:latin typeface="Linux Biolinum"/>
              </a:rPr>
              <a:t>Teen Vogue, “My Culture Is NOT a Costume” </a:t>
            </a:r>
          </a:p>
        </p:txBody>
      </p:sp>
      <p:pic>
        <p:nvPicPr>
          <p:cNvPr id="10" name="Picture 2">
            <a:extLst>
              <a:ext uri="{FF2B5EF4-FFF2-40B4-BE49-F238E27FC236}">
                <a16:creationId xmlns:a16="http://schemas.microsoft.com/office/drawing/2014/main" id="{2EAF99DA-B107-45BF-B16C-DD891F45B3C4}"/>
              </a:ext>
            </a:extLst>
          </p:cNvPr>
          <p:cNvPicPr>
            <a:picLocks noChangeAspect="1"/>
          </p:cNvPicPr>
          <p:nvPr/>
        </p:nvPicPr>
        <p:blipFill>
          <a:blip r:embed="rId9"/>
          <a:srcRect/>
          <a:stretch>
            <a:fillRect/>
          </a:stretch>
        </p:blipFill>
        <p:spPr>
          <a:xfrm rot="-5400000">
            <a:off x="12917589" y="6878563"/>
            <a:ext cx="7256937" cy="6987210"/>
          </a:xfrm>
          <a:prstGeom prst="rect">
            <a:avLst/>
          </a:prstGeom>
        </p:spPr>
      </p:pic>
      <p:pic>
        <p:nvPicPr>
          <p:cNvPr id="2" name="Online Media 1" title="My Culture Is NOT A Costume | Teen Vogue">
            <a:hlinkClick r:id="" action="ppaction://media"/>
            <a:extLst>
              <a:ext uri="{FF2B5EF4-FFF2-40B4-BE49-F238E27FC236}">
                <a16:creationId xmlns:a16="http://schemas.microsoft.com/office/drawing/2014/main" id="{E2351804-67BF-41CD-9384-9C45ECFB3AEE}"/>
              </a:ext>
            </a:extLst>
          </p:cNvPr>
          <p:cNvPicPr>
            <a:picLocks noRot="1" noChangeAspect="1"/>
          </p:cNvPicPr>
          <p:nvPr>
            <a:videoFile r:link="rId2"/>
          </p:nvPr>
        </p:nvPicPr>
        <p:blipFill>
          <a:blip r:embed="rId10"/>
          <a:stretch>
            <a:fillRect/>
          </a:stretch>
        </p:blipFill>
        <p:spPr>
          <a:xfrm>
            <a:off x="3440721" y="1714500"/>
            <a:ext cx="9835522" cy="5532481"/>
          </a:xfrm>
          <a:prstGeom prst="rect">
            <a:avLst/>
          </a:prstGeom>
        </p:spPr>
      </p:pic>
    </p:spTree>
    <p:custDataLst>
      <p:tags r:id="rId1"/>
    </p:custDataLst>
    <p:extLst>
      <p:ext uri="{BB962C8B-B14F-4D97-AF65-F5344CB8AC3E}">
        <p14:creationId xmlns:p14="http://schemas.microsoft.com/office/powerpoint/2010/main" val="3818097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CF7"/>
        </a:solidFill>
        <a:effectLst/>
      </p:bgPr>
    </p:bg>
    <p:spTree>
      <p:nvGrpSpPr>
        <p:cNvPr id="1" name=""/>
        <p:cNvGrpSpPr/>
        <p:nvPr/>
      </p:nvGrpSpPr>
      <p:grpSpPr>
        <a:xfrm>
          <a:off x="0" y="0"/>
          <a:ext cx="0" cy="0"/>
          <a:chOff x="0" y="0"/>
          <a:chExt cx="0" cy="0"/>
        </a:xfrm>
      </p:grpSpPr>
      <p:sp>
        <p:nvSpPr>
          <p:cNvPr id="2" name="TextBox 2"/>
          <p:cNvSpPr txBox="1"/>
          <p:nvPr/>
        </p:nvSpPr>
        <p:spPr>
          <a:xfrm>
            <a:off x="2971800" y="436486"/>
            <a:ext cx="12861567" cy="1076062"/>
          </a:xfrm>
          <a:prstGeom prst="rect">
            <a:avLst/>
          </a:prstGeom>
        </p:spPr>
        <p:txBody>
          <a:bodyPr lIns="0" tIns="0" rIns="0" bIns="0" rtlCol="0" anchor="t">
            <a:spAutoFit/>
          </a:bodyPr>
          <a:lstStyle/>
          <a:p>
            <a:pPr algn="ctr">
              <a:lnSpc>
                <a:spcPts val="8000"/>
              </a:lnSpc>
            </a:pPr>
            <a:r>
              <a:rPr lang="en-US" sz="8000" dirty="0">
                <a:solidFill>
                  <a:srgbClr val="91612F"/>
                </a:solidFill>
                <a:latin typeface="Linux Biolinum"/>
              </a:rPr>
              <a:t>Reflection Questions </a:t>
            </a:r>
          </a:p>
        </p:txBody>
      </p:sp>
      <p:sp>
        <p:nvSpPr>
          <p:cNvPr id="16" name="TextBox 16"/>
          <p:cNvSpPr txBox="1"/>
          <p:nvPr/>
        </p:nvSpPr>
        <p:spPr>
          <a:xfrm>
            <a:off x="1955800" y="2152978"/>
            <a:ext cx="16560800" cy="8134022"/>
          </a:xfrm>
          <a:prstGeom prst="rect">
            <a:avLst/>
          </a:prstGeom>
          <a:noFill/>
        </p:spPr>
        <p:txBody>
          <a:bodyPr wrap="square" lIns="0" tIns="0" rIns="0" bIns="0" rtlCol="0" anchor="t">
            <a:spAutoFit/>
          </a:bodyPr>
          <a:lstStyle/>
          <a:p>
            <a:pPr marL="457200" indent="-457200">
              <a:buFont typeface="Arial" panose="020B0604020202020204" pitchFamily="34" charset="0"/>
              <a:buChar char="•"/>
            </a:pPr>
            <a:r>
              <a:rPr lang="en-US" sz="3200" dirty="0">
                <a:solidFill>
                  <a:srgbClr val="D4813E"/>
                </a:solidFill>
                <a:latin typeface="Modern Love Caps" panose="04070805081001020A01" pitchFamily="82" charset="0"/>
              </a:rPr>
              <a:t>What came up for you while watching this video?</a:t>
            </a:r>
          </a:p>
          <a:p>
            <a:endParaRPr lang="en-US" sz="3200" dirty="0">
              <a:solidFill>
                <a:srgbClr val="D4813E"/>
              </a:solidFill>
              <a:latin typeface="Modern Love Caps" panose="04070805081001020A01" pitchFamily="82" charset="0"/>
            </a:endParaRPr>
          </a:p>
          <a:p>
            <a:pPr marL="457200" indent="-457200" fontAlgn="base">
              <a:buFont typeface="Arial" panose="020B0604020202020204" pitchFamily="34" charset="0"/>
              <a:buChar char="•"/>
            </a:pPr>
            <a:r>
              <a:rPr lang="en-US" sz="3200" dirty="0">
                <a:solidFill>
                  <a:srgbClr val="D4813E"/>
                </a:solidFill>
                <a:latin typeface="Modern Love Caps" panose="04070805081001020A01" pitchFamily="82" charset="0"/>
              </a:rPr>
              <a:t>Where have you seen cultural appropriation? (I.e. at a store, school, party, television, magazines, etc.)Are these images stereotypes? </a:t>
            </a:r>
          </a:p>
          <a:p>
            <a:pPr fontAlgn="base"/>
            <a:endParaRPr lang="en-US" sz="3200" dirty="0">
              <a:solidFill>
                <a:srgbClr val="D4813E"/>
              </a:solidFill>
              <a:latin typeface="Modern Love Caps" panose="04070805081001020A01" pitchFamily="82" charset="0"/>
            </a:endParaRPr>
          </a:p>
          <a:p>
            <a:pPr marL="457200" indent="-457200" fontAlgn="base">
              <a:buFont typeface="Arial" panose="020B0604020202020204" pitchFamily="34" charset="0"/>
              <a:buChar char="•"/>
            </a:pPr>
            <a:r>
              <a:rPr lang="en-US" sz="3200" dirty="0">
                <a:solidFill>
                  <a:srgbClr val="D4813E"/>
                </a:solidFill>
                <a:latin typeface="Modern Love Caps" panose="04070805081001020A01" pitchFamily="82" charset="0"/>
              </a:rPr>
              <a:t>How are stereotypes harmful?  </a:t>
            </a:r>
          </a:p>
          <a:p>
            <a:pPr fontAlgn="base"/>
            <a:endParaRPr lang="en-US" sz="3200" dirty="0">
              <a:solidFill>
                <a:srgbClr val="D4813E"/>
              </a:solidFill>
              <a:latin typeface="Modern Love Caps" panose="04070805081001020A01" pitchFamily="82" charset="0"/>
            </a:endParaRPr>
          </a:p>
          <a:p>
            <a:pPr marL="457200" indent="-457200" fontAlgn="base">
              <a:buFont typeface="Arial" panose="020B0604020202020204" pitchFamily="34" charset="0"/>
              <a:buChar char="•"/>
            </a:pPr>
            <a:r>
              <a:rPr lang="en-US" sz="3200" dirty="0">
                <a:solidFill>
                  <a:srgbClr val="D4813E"/>
                </a:solidFill>
                <a:latin typeface="Modern Love Caps" panose="04070805081001020A01" pitchFamily="82" charset="0"/>
              </a:rPr>
              <a:t>Reflecting on past Halloween costumes or outfits, have you ever worn something that would be viewed as cultural appropriation? If so, and Knowing this now, what are some things you can do differently? </a:t>
            </a:r>
          </a:p>
          <a:p>
            <a:pPr fontAlgn="base"/>
            <a:endParaRPr lang="en-US" sz="3200" dirty="0">
              <a:solidFill>
                <a:srgbClr val="D4813E"/>
              </a:solidFill>
              <a:latin typeface="Modern Love Caps" panose="04070805081001020A01" pitchFamily="82" charset="0"/>
            </a:endParaRPr>
          </a:p>
          <a:p>
            <a:pPr marL="457200" indent="-457200" fontAlgn="base">
              <a:buFont typeface="Arial" panose="020B0604020202020204" pitchFamily="34" charset="0"/>
              <a:buChar char="•"/>
            </a:pPr>
            <a:r>
              <a:rPr lang="en-US" sz="3200" dirty="0">
                <a:solidFill>
                  <a:srgbClr val="D4813E"/>
                </a:solidFill>
                <a:latin typeface="Modern Love Caps" panose="04070805081001020A01" pitchFamily="82" charset="0"/>
              </a:rPr>
              <a:t>What are action steps we can do now that we know more about cultural appropriation?  </a:t>
            </a:r>
          </a:p>
          <a:p>
            <a:pPr>
              <a:lnSpc>
                <a:spcPts val="2500"/>
              </a:lnSpc>
            </a:pPr>
            <a:endParaRPr lang="en-US" dirty="0"/>
          </a:p>
          <a:p>
            <a:pPr>
              <a:lnSpc>
                <a:spcPts val="2500"/>
              </a:lnSpc>
            </a:pPr>
            <a:endParaRPr lang="en-US" dirty="0"/>
          </a:p>
          <a:p>
            <a:pPr>
              <a:lnSpc>
                <a:spcPts val="2500"/>
              </a:lnSpc>
            </a:pPr>
            <a:endParaRPr lang="en-US" dirty="0"/>
          </a:p>
          <a:p>
            <a:pPr>
              <a:lnSpc>
                <a:spcPts val="2500"/>
              </a:lnSpc>
            </a:pPr>
            <a:endParaRPr lang="en-US" dirty="0"/>
          </a:p>
          <a:p>
            <a:pPr>
              <a:lnSpc>
                <a:spcPts val="2500"/>
              </a:lnSpc>
            </a:pPr>
            <a:endParaRPr lang="en-US" dirty="0"/>
          </a:p>
          <a:p>
            <a:pPr>
              <a:lnSpc>
                <a:spcPts val="2500"/>
              </a:lnSpc>
            </a:pPr>
            <a:endParaRPr lang="en-US" dirty="0"/>
          </a:p>
          <a:p>
            <a:pPr>
              <a:lnSpc>
                <a:spcPts val="2500"/>
              </a:lnSpc>
            </a:pPr>
            <a:r>
              <a:rPr lang="en-US" dirty="0"/>
              <a:t> </a:t>
            </a:r>
            <a:endParaRPr lang="en-US" sz="2500" spc="125" dirty="0">
              <a:solidFill>
                <a:srgbClr val="91612F"/>
              </a:solidFill>
              <a:latin typeface="Linux Biolinum"/>
            </a:endParaRPr>
          </a:p>
        </p:txBody>
      </p:sp>
      <p:pic>
        <p:nvPicPr>
          <p:cNvPr id="21" name="Picture 21"/>
          <p:cNvPicPr>
            <a:picLocks noChangeAspect="1"/>
          </p:cNvPicPr>
          <p:nvPr/>
        </p:nvPicPr>
        <p:blipFill>
          <a:blip r:embed="rId4"/>
          <a:srcRect/>
          <a:stretch>
            <a:fillRect/>
          </a:stretch>
        </p:blipFill>
        <p:spPr>
          <a:xfrm rot="-5400000">
            <a:off x="731665" y="-2130767"/>
            <a:ext cx="1691219" cy="4627715"/>
          </a:xfrm>
          <a:prstGeom prst="rect">
            <a:avLst/>
          </a:prstGeom>
        </p:spPr>
      </p:pic>
      <p:pic>
        <p:nvPicPr>
          <p:cNvPr id="22" name="Picture 22"/>
          <p:cNvPicPr>
            <a:picLocks noChangeAspect="1"/>
          </p:cNvPicPr>
          <p:nvPr/>
        </p:nvPicPr>
        <p:blipFill>
          <a:blip r:embed="rId5"/>
          <a:srcRect/>
          <a:stretch>
            <a:fillRect/>
          </a:stretch>
        </p:blipFill>
        <p:spPr>
          <a:xfrm>
            <a:off x="-1270171" y="-491529"/>
            <a:ext cx="3508266" cy="3457236"/>
          </a:xfrm>
          <a:prstGeom prst="rect">
            <a:avLst/>
          </a:prstGeom>
        </p:spPr>
      </p:pic>
      <p:pic>
        <p:nvPicPr>
          <p:cNvPr id="24" name="Picture 24"/>
          <p:cNvPicPr>
            <a:picLocks noChangeAspect="1"/>
          </p:cNvPicPr>
          <p:nvPr/>
        </p:nvPicPr>
        <p:blipFill>
          <a:blip r:embed="rId5"/>
          <a:srcRect/>
          <a:stretch>
            <a:fillRect/>
          </a:stretch>
        </p:blipFill>
        <p:spPr>
          <a:xfrm>
            <a:off x="16030255" y="7886700"/>
            <a:ext cx="3508266" cy="3457236"/>
          </a:xfrm>
          <a:prstGeom prst="rect">
            <a:avLst/>
          </a:prstGeom>
        </p:spPr>
      </p:pic>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CF7"/>
        </a:solidFill>
        <a:effectLst/>
      </p:bgPr>
    </p:bg>
    <p:spTree>
      <p:nvGrpSpPr>
        <p:cNvPr id="1" name=""/>
        <p:cNvGrpSpPr/>
        <p:nvPr/>
      </p:nvGrpSpPr>
      <p:grpSpPr>
        <a:xfrm>
          <a:off x="0" y="0"/>
          <a:ext cx="0" cy="0"/>
          <a:chOff x="0" y="0"/>
          <a:chExt cx="0" cy="0"/>
        </a:xfrm>
      </p:grpSpPr>
      <p:sp>
        <p:nvSpPr>
          <p:cNvPr id="2" name="TextBox 2"/>
          <p:cNvSpPr txBox="1"/>
          <p:nvPr/>
        </p:nvSpPr>
        <p:spPr>
          <a:xfrm>
            <a:off x="3528684" y="2589516"/>
            <a:ext cx="11732612" cy="1205015"/>
          </a:xfrm>
          <a:prstGeom prst="rect">
            <a:avLst/>
          </a:prstGeom>
        </p:spPr>
        <p:txBody>
          <a:bodyPr lIns="0" tIns="0" rIns="0" bIns="0" rtlCol="0" anchor="t">
            <a:spAutoFit/>
          </a:bodyPr>
          <a:lstStyle/>
          <a:p>
            <a:pPr algn="ctr">
              <a:lnSpc>
                <a:spcPts val="9000"/>
              </a:lnSpc>
            </a:pPr>
            <a:r>
              <a:rPr lang="en-US" sz="9000" dirty="0">
                <a:solidFill>
                  <a:srgbClr val="91612F"/>
                </a:solidFill>
                <a:latin typeface="Linux Biolinum"/>
              </a:rPr>
              <a:t>Just Because Poems</a:t>
            </a:r>
          </a:p>
        </p:txBody>
      </p:sp>
      <p:pic>
        <p:nvPicPr>
          <p:cNvPr id="12" name="Picture 12"/>
          <p:cNvPicPr>
            <a:picLocks noChangeAspect="1"/>
          </p:cNvPicPr>
          <p:nvPr/>
        </p:nvPicPr>
        <p:blipFill>
          <a:blip r:embed="rId4"/>
          <a:srcRect/>
          <a:stretch>
            <a:fillRect/>
          </a:stretch>
        </p:blipFill>
        <p:spPr>
          <a:xfrm rot="5400000">
            <a:off x="-2043424" y="-4540127"/>
            <a:ext cx="7256937" cy="6987210"/>
          </a:xfrm>
          <a:prstGeom prst="rect">
            <a:avLst/>
          </a:prstGeom>
        </p:spPr>
      </p:pic>
      <p:pic>
        <p:nvPicPr>
          <p:cNvPr id="13" name="Picture 13"/>
          <p:cNvPicPr>
            <a:picLocks noChangeAspect="1"/>
          </p:cNvPicPr>
          <p:nvPr/>
        </p:nvPicPr>
        <p:blipFill>
          <a:blip r:embed="rId5"/>
          <a:srcRect/>
          <a:stretch>
            <a:fillRect/>
          </a:stretch>
        </p:blipFill>
        <p:spPr>
          <a:xfrm rot="-5400000">
            <a:off x="15572615" y="-1736148"/>
            <a:ext cx="1691219" cy="4627715"/>
          </a:xfrm>
          <a:prstGeom prst="rect">
            <a:avLst/>
          </a:prstGeom>
        </p:spPr>
      </p:pic>
      <p:pic>
        <p:nvPicPr>
          <p:cNvPr id="14" name="Picture 14"/>
          <p:cNvPicPr>
            <a:picLocks noChangeAspect="1"/>
          </p:cNvPicPr>
          <p:nvPr/>
        </p:nvPicPr>
        <p:blipFill>
          <a:blip r:embed="rId6"/>
          <a:srcRect/>
          <a:stretch>
            <a:fillRect/>
          </a:stretch>
        </p:blipFill>
        <p:spPr>
          <a:xfrm>
            <a:off x="16418225" y="-267901"/>
            <a:ext cx="3583276" cy="3531156"/>
          </a:xfrm>
          <a:prstGeom prst="rect">
            <a:avLst/>
          </a:prstGeom>
        </p:spPr>
      </p:pic>
      <p:pic>
        <p:nvPicPr>
          <p:cNvPr id="18" name="Picture 18"/>
          <p:cNvPicPr>
            <a:picLocks noChangeAspect="1"/>
          </p:cNvPicPr>
          <p:nvPr/>
        </p:nvPicPr>
        <p:blipFill>
          <a:blip r:embed="rId6"/>
          <a:srcRect/>
          <a:stretch>
            <a:fillRect/>
          </a:stretch>
        </p:blipFill>
        <p:spPr>
          <a:xfrm rot="1925445">
            <a:off x="-369802" y="8950855"/>
            <a:ext cx="3583276" cy="3531156"/>
          </a:xfrm>
          <a:prstGeom prst="rect">
            <a:avLst/>
          </a:prstGeom>
        </p:spPr>
      </p:pic>
      <p:sp>
        <p:nvSpPr>
          <p:cNvPr id="20" name="Rectangle 19">
            <a:extLst>
              <a:ext uri="{FF2B5EF4-FFF2-40B4-BE49-F238E27FC236}">
                <a16:creationId xmlns:a16="http://schemas.microsoft.com/office/drawing/2014/main" id="{EA8048AA-3785-439C-8F5B-9F78F1B17B86}"/>
              </a:ext>
            </a:extLst>
          </p:cNvPr>
          <p:cNvSpPr/>
          <p:nvPr/>
        </p:nvSpPr>
        <p:spPr>
          <a:xfrm>
            <a:off x="589112" y="4325807"/>
            <a:ext cx="17109776" cy="2554545"/>
          </a:xfrm>
          <a:prstGeom prst="rect">
            <a:avLst/>
          </a:prstGeom>
          <a:solidFill>
            <a:srgbClr val="FFE3DB"/>
          </a:solidFill>
        </p:spPr>
        <p:txBody>
          <a:bodyPr wrap="square">
            <a:spAutoFit/>
          </a:bodyPr>
          <a:lstStyle/>
          <a:p>
            <a:r>
              <a:rPr lang="en-US" sz="3200" dirty="0">
                <a:latin typeface="Modern Love Caps" panose="04070805081001020A01" pitchFamily="82" charset="0"/>
              </a:rPr>
              <a:t>Just because I am _____________________________________________________ ,</a:t>
            </a:r>
          </a:p>
          <a:p>
            <a:r>
              <a:rPr lang="en-US" sz="3200" dirty="0">
                <a:latin typeface="Modern Love Caps" panose="04070805081001020A01" pitchFamily="82" charset="0"/>
              </a:rPr>
              <a:t>doesn't mean I ________________________________________________________</a:t>
            </a:r>
          </a:p>
          <a:p>
            <a:r>
              <a:rPr lang="en-US" sz="3200" dirty="0">
                <a:latin typeface="Modern Love Caps" panose="04070805081001020A01" pitchFamily="82" charset="0"/>
              </a:rPr>
              <a:t>doesn't mean I ________________________________________________________</a:t>
            </a:r>
          </a:p>
          <a:p>
            <a:r>
              <a:rPr lang="en-US" sz="3200" dirty="0">
                <a:latin typeface="Modern Love Caps" panose="04070805081001020A01" pitchFamily="82" charset="0"/>
              </a:rPr>
              <a:t>doesn't mean I_______________________________________________________ .</a:t>
            </a:r>
          </a:p>
          <a:p>
            <a:r>
              <a:rPr lang="en-US" sz="3200" b="1" dirty="0">
                <a:latin typeface="Modern Love Caps" panose="04070805081001020A01" pitchFamily="82" charset="0"/>
              </a:rPr>
              <a:t>I am______________________________________________________________ </a:t>
            </a:r>
            <a:r>
              <a:rPr lang="en-US" sz="2800" b="1" dirty="0">
                <a:latin typeface="Modern Love Caps" panose="04070805081001020A01" pitchFamily="82" charset="0"/>
              </a:rPr>
              <a:t>.</a:t>
            </a:r>
          </a:p>
        </p:txBody>
      </p:sp>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4"/>
          <a:srcRect/>
          <a:stretch>
            <a:fillRect/>
          </a:stretch>
        </p:blipFill>
        <p:spPr>
          <a:xfrm rot="5400000">
            <a:off x="-3628336" y="-2739838"/>
            <a:ext cx="7537076" cy="7256937"/>
          </a:xfrm>
          <a:prstGeom prst="rect">
            <a:avLst/>
          </a:prstGeom>
        </p:spPr>
      </p:pic>
      <p:pic>
        <p:nvPicPr>
          <p:cNvPr id="3" name="Picture 3"/>
          <p:cNvPicPr>
            <a:picLocks noChangeAspect="1"/>
          </p:cNvPicPr>
          <p:nvPr/>
        </p:nvPicPr>
        <p:blipFill>
          <a:blip r:embed="rId5"/>
          <a:srcRect/>
          <a:stretch>
            <a:fillRect/>
          </a:stretch>
        </p:blipFill>
        <p:spPr>
          <a:xfrm rot="-5400000">
            <a:off x="14029090" y="5560279"/>
            <a:ext cx="7256937" cy="6987210"/>
          </a:xfrm>
          <a:prstGeom prst="rect">
            <a:avLst/>
          </a:prstGeom>
        </p:spPr>
      </p:pic>
      <p:pic>
        <p:nvPicPr>
          <p:cNvPr id="7" name="Picture 7"/>
          <p:cNvPicPr>
            <a:picLocks noChangeAspect="1"/>
          </p:cNvPicPr>
          <p:nvPr/>
        </p:nvPicPr>
        <p:blipFill>
          <a:blip r:embed="rId6"/>
          <a:srcRect/>
          <a:stretch>
            <a:fillRect/>
          </a:stretch>
        </p:blipFill>
        <p:spPr>
          <a:xfrm rot="-10800000">
            <a:off x="-662519" y="4657168"/>
            <a:ext cx="1691219" cy="4627715"/>
          </a:xfrm>
          <a:prstGeom prst="rect">
            <a:avLst/>
          </a:prstGeom>
        </p:spPr>
      </p:pic>
      <p:pic>
        <p:nvPicPr>
          <p:cNvPr id="8" name="Picture 8"/>
          <p:cNvPicPr>
            <a:picLocks noChangeAspect="1"/>
          </p:cNvPicPr>
          <p:nvPr/>
        </p:nvPicPr>
        <p:blipFill>
          <a:blip r:embed="rId7"/>
          <a:srcRect/>
          <a:stretch>
            <a:fillRect/>
          </a:stretch>
        </p:blipFill>
        <p:spPr>
          <a:xfrm>
            <a:off x="-1253844" y="7492036"/>
            <a:ext cx="4565087" cy="4498686"/>
          </a:xfrm>
          <a:prstGeom prst="rect">
            <a:avLst/>
          </a:prstGeom>
        </p:spPr>
      </p:pic>
      <p:pic>
        <p:nvPicPr>
          <p:cNvPr id="9" name="Picture 9"/>
          <p:cNvPicPr>
            <a:picLocks noChangeAspect="1"/>
          </p:cNvPicPr>
          <p:nvPr/>
        </p:nvPicPr>
        <p:blipFill>
          <a:blip r:embed="rId6"/>
          <a:srcRect/>
          <a:stretch>
            <a:fillRect/>
          </a:stretch>
        </p:blipFill>
        <p:spPr>
          <a:xfrm>
            <a:off x="17259300" y="1002117"/>
            <a:ext cx="1691219" cy="4627715"/>
          </a:xfrm>
          <a:prstGeom prst="rect">
            <a:avLst/>
          </a:prstGeom>
        </p:spPr>
      </p:pic>
      <p:pic>
        <p:nvPicPr>
          <p:cNvPr id="10" name="Picture 10"/>
          <p:cNvPicPr>
            <a:picLocks noChangeAspect="1"/>
          </p:cNvPicPr>
          <p:nvPr/>
        </p:nvPicPr>
        <p:blipFill>
          <a:blip r:embed="rId7"/>
          <a:srcRect/>
          <a:stretch>
            <a:fillRect/>
          </a:stretch>
        </p:blipFill>
        <p:spPr>
          <a:xfrm>
            <a:off x="15197449" y="-1360712"/>
            <a:ext cx="4565087" cy="4498686"/>
          </a:xfrm>
          <a:prstGeom prst="rect">
            <a:avLst/>
          </a:prstGeom>
        </p:spPr>
      </p:pic>
      <p:sp>
        <p:nvSpPr>
          <p:cNvPr id="13" name="Rectangle 12">
            <a:extLst>
              <a:ext uri="{FF2B5EF4-FFF2-40B4-BE49-F238E27FC236}">
                <a16:creationId xmlns:a16="http://schemas.microsoft.com/office/drawing/2014/main" id="{625D3AD0-7D08-4891-AB8B-CC242DC9A5D3}"/>
              </a:ext>
            </a:extLst>
          </p:cNvPr>
          <p:cNvSpPr/>
          <p:nvPr/>
        </p:nvSpPr>
        <p:spPr>
          <a:xfrm>
            <a:off x="3090552" y="4966061"/>
            <a:ext cx="11874916" cy="1938992"/>
          </a:xfrm>
          <a:prstGeom prst="rect">
            <a:avLst/>
          </a:prstGeom>
        </p:spPr>
        <p:txBody>
          <a:bodyPr wrap="square">
            <a:spAutoFit/>
          </a:bodyPr>
          <a:lstStyle/>
          <a:p>
            <a:r>
              <a:rPr lang="en-US" sz="6000" b="1" dirty="0">
                <a:solidFill>
                  <a:srgbClr val="D4813E"/>
                </a:solidFill>
                <a:latin typeface="Modern Love Caps" panose="04070805081001020A01" pitchFamily="82" charset="0"/>
              </a:rPr>
              <a:t>Just because I am Young ,</a:t>
            </a:r>
          </a:p>
          <a:p>
            <a:r>
              <a:rPr lang="en-US" sz="6000" b="1" dirty="0">
                <a:solidFill>
                  <a:srgbClr val="D4813E"/>
                </a:solidFill>
                <a:latin typeface="Modern Love Caps" panose="04070805081001020A01" pitchFamily="82" charset="0"/>
              </a:rPr>
              <a:t>doesn't mean I don’t know anything </a:t>
            </a:r>
          </a:p>
        </p:txBody>
      </p:sp>
      <p:sp>
        <p:nvSpPr>
          <p:cNvPr id="14" name="TextBox 2">
            <a:extLst>
              <a:ext uri="{FF2B5EF4-FFF2-40B4-BE49-F238E27FC236}">
                <a16:creationId xmlns:a16="http://schemas.microsoft.com/office/drawing/2014/main" id="{C78FE19A-058A-495A-BC7E-FEC9C02BE1A3}"/>
              </a:ext>
            </a:extLst>
          </p:cNvPr>
          <p:cNvSpPr txBox="1"/>
          <p:nvPr/>
        </p:nvSpPr>
        <p:spPr>
          <a:xfrm>
            <a:off x="3528684" y="782042"/>
            <a:ext cx="11732612" cy="2318648"/>
          </a:xfrm>
          <a:prstGeom prst="rect">
            <a:avLst/>
          </a:prstGeom>
        </p:spPr>
        <p:txBody>
          <a:bodyPr lIns="0" tIns="0" rIns="0" bIns="0" rtlCol="0" anchor="t">
            <a:spAutoFit/>
          </a:bodyPr>
          <a:lstStyle/>
          <a:p>
            <a:pPr algn="ctr">
              <a:lnSpc>
                <a:spcPts val="9000"/>
              </a:lnSpc>
            </a:pPr>
            <a:r>
              <a:rPr lang="en-US" sz="9000" dirty="0">
                <a:solidFill>
                  <a:srgbClr val="91612F"/>
                </a:solidFill>
                <a:latin typeface="Linux Biolinum"/>
              </a:rPr>
              <a:t>Just Because Poem Example</a:t>
            </a:r>
          </a:p>
        </p:txBody>
      </p:sp>
    </p:spTree>
    <p:custDataLst>
      <p:tags r:id="rId1"/>
    </p:custDataLst>
    <p:extLst>
      <p:ext uri="{BB962C8B-B14F-4D97-AF65-F5344CB8AC3E}">
        <p14:creationId xmlns:p14="http://schemas.microsoft.com/office/powerpoint/2010/main" val="23327488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4"/>
          <a:srcRect/>
          <a:stretch>
            <a:fillRect/>
          </a:stretch>
        </p:blipFill>
        <p:spPr>
          <a:xfrm>
            <a:off x="152400" y="24245"/>
            <a:ext cx="17764850" cy="10011703"/>
          </a:xfrm>
          <a:prstGeom prst="rect">
            <a:avLst/>
          </a:prstGeom>
        </p:spPr>
      </p:pic>
      <p:grpSp>
        <p:nvGrpSpPr>
          <p:cNvPr id="5" name="Group 5"/>
          <p:cNvGrpSpPr/>
          <p:nvPr/>
        </p:nvGrpSpPr>
        <p:grpSpPr>
          <a:xfrm>
            <a:off x="5774818" y="923265"/>
            <a:ext cx="6613432" cy="3660781"/>
            <a:chOff x="421736" y="445992"/>
            <a:chExt cx="9299544" cy="2956253"/>
          </a:xfrm>
        </p:grpSpPr>
        <p:sp>
          <p:nvSpPr>
            <p:cNvPr id="6" name="TextBox 6"/>
            <p:cNvSpPr txBox="1"/>
            <p:nvPr/>
          </p:nvSpPr>
          <p:spPr>
            <a:xfrm>
              <a:off x="597408" y="445992"/>
              <a:ext cx="9123872" cy="956481"/>
            </a:xfrm>
            <a:prstGeom prst="rect">
              <a:avLst/>
            </a:prstGeom>
          </p:spPr>
          <p:txBody>
            <a:bodyPr lIns="0" tIns="0" rIns="0" bIns="0" rtlCol="0" anchor="t">
              <a:spAutoFit/>
            </a:bodyPr>
            <a:lstStyle/>
            <a:p>
              <a:pPr>
                <a:lnSpc>
                  <a:spcPts val="9000"/>
                </a:lnSpc>
              </a:pPr>
              <a:r>
                <a:rPr lang="en-US" sz="9600" dirty="0">
                  <a:solidFill>
                    <a:srgbClr val="91612F"/>
                  </a:solidFill>
                  <a:latin typeface="Linux Biolinum"/>
                </a:rPr>
                <a:t>Takeaways</a:t>
              </a:r>
            </a:p>
          </p:txBody>
        </p:sp>
        <p:sp>
          <p:nvSpPr>
            <p:cNvPr id="7" name="TextBox 7"/>
            <p:cNvSpPr txBox="1"/>
            <p:nvPr/>
          </p:nvSpPr>
          <p:spPr>
            <a:xfrm>
              <a:off x="421736" y="2600327"/>
              <a:ext cx="7924800" cy="801918"/>
            </a:xfrm>
            <a:prstGeom prst="rect">
              <a:avLst/>
            </a:prstGeom>
          </p:spPr>
          <p:txBody>
            <a:bodyPr wrap="square" lIns="0" tIns="0" rIns="0" bIns="0" rtlCol="0" anchor="t">
              <a:spAutoFit/>
            </a:bodyPr>
            <a:lstStyle/>
            <a:p>
              <a:pPr marL="914400">
                <a:lnSpc>
                  <a:spcPct val="150000"/>
                </a:lnSpc>
                <a:spcAft>
                  <a:spcPts val="1800"/>
                </a:spcAft>
              </a:pPr>
              <a:endParaRPr lang="en-US" sz="4800" dirty="0">
                <a:solidFill>
                  <a:srgbClr val="D4813E"/>
                </a:solidFill>
                <a:latin typeface="Assistant Regular"/>
              </a:endParaRPr>
            </a:p>
          </p:txBody>
        </p:sp>
      </p:grpSp>
      <p:pic>
        <p:nvPicPr>
          <p:cNvPr id="14" name="Picture 14"/>
          <p:cNvPicPr>
            <a:picLocks noChangeAspect="1"/>
          </p:cNvPicPr>
          <p:nvPr/>
        </p:nvPicPr>
        <p:blipFill>
          <a:blip r:embed="rId5"/>
          <a:srcRect/>
          <a:stretch>
            <a:fillRect/>
          </a:stretch>
        </p:blipFill>
        <p:spPr>
          <a:xfrm>
            <a:off x="16230600" y="-533400"/>
            <a:ext cx="2295105" cy="2209800"/>
          </a:xfrm>
          <a:prstGeom prst="rect">
            <a:avLst/>
          </a:prstGeom>
        </p:spPr>
      </p:pic>
      <p:pic>
        <p:nvPicPr>
          <p:cNvPr id="16" name="Picture 3">
            <a:extLst>
              <a:ext uri="{FF2B5EF4-FFF2-40B4-BE49-F238E27FC236}">
                <a16:creationId xmlns:a16="http://schemas.microsoft.com/office/drawing/2014/main" id="{BD3BC648-5AF0-4D28-8C30-D7E8D8E5BEC8}"/>
              </a:ext>
            </a:extLst>
          </p:cNvPr>
          <p:cNvPicPr>
            <a:picLocks noChangeAspect="1"/>
          </p:cNvPicPr>
          <p:nvPr/>
        </p:nvPicPr>
        <p:blipFill>
          <a:blip r:embed="rId6"/>
          <a:srcRect/>
          <a:stretch>
            <a:fillRect/>
          </a:stretch>
        </p:blipFill>
        <p:spPr>
          <a:xfrm>
            <a:off x="-2149982" y="-1619433"/>
            <a:ext cx="5791200" cy="5706964"/>
          </a:xfrm>
          <a:prstGeom prst="rect">
            <a:avLst/>
          </a:prstGeom>
        </p:spPr>
      </p:pic>
      <p:sp>
        <p:nvSpPr>
          <p:cNvPr id="4" name="Rectangle 3">
            <a:extLst>
              <a:ext uri="{FF2B5EF4-FFF2-40B4-BE49-F238E27FC236}">
                <a16:creationId xmlns:a16="http://schemas.microsoft.com/office/drawing/2014/main" id="{8F802F15-C225-4106-BC75-A5E629DCA636}"/>
              </a:ext>
            </a:extLst>
          </p:cNvPr>
          <p:cNvSpPr/>
          <p:nvPr/>
        </p:nvSpPr>
        <p:spPr>
          <a:xfrm>
            <a:off x="2443525" y="3584601"/>
            <a:ext cx="13182599" cy="4974439"/>
          </a:xfrm>
          <a:prstGeom prst="rect">
            <a:avLst/>
          </a:prstGeom>
        </p:spPr>
        <p:txBody>
          <a:bodyPr wrap="square">
            <a:spAutoFit/>
          </a:bodyPr>
          <a:lstStyle/>
          <a:p>
            <a:pPr algn="ctr">
              <a:lnSpc>
                <a:spcPts val="4160"/>
              </a:lnSpc>
            </a:pPr>
            <a:r>
              <a:rPr lang="en-US" sz="4400" b="1" spc="252" dirty="0">
                <a:solidFill>
                  <a:srgbClr val="E59E82"/>
                </a:solidFill>
                <a:latin typeface="Modern Love Caps" panose="04070805081001020A01" pitchFamily="82" charset="0"/>
              </a:rPr>
              <a:t>What feelings came up today during the different activities?  ​</a:t>
            </a:r>
          </a:p>
          <a:p>
            <a:pPr algn="ctr">
              <a:lnSpc>
                <a:spcPts val="4160"/>
              </a:lnSpc>
            </a:pPr>
            <a:endParaRPr lang="en-US" sz="4400" b="1" spc="252" dirty="0">
              <a:solidFill>
                <a:srgbClr val="E59E82"/>
              </a:solidFill>
              <a:latin typeface="Modern Love Caps" panose="04070805081001020A01" pitchFamily="82" charset="0"/>
            </a:endParaRPr>
          </a:p>
          <a:p>
            <a:pPr algn="ctr">
              <a:lnSpc>
                <a:spcPts val="4160"/>
              </a:lnSpc>
            </a:pPr>
            <a:r>
              <a:rPr lang="en-US" sz="4400" b="1" spc="252" dirty="0">
                <a:solidFill>
                  <a:srgbClr val="E59E82"/>
                </a:solidFill>
                <a:latin typeface="Modern Love Caps" panose="04070805081001020A01" pitchFamily="82" charset="0"/>
              </a:rPr>
              <a:t>Were there some identities and experiences that you hadn’t known before today?  ​</a:t>
            </a:r>
          </a:p>
          <a:p>
            <a:pPr algn="ctr">
              <a:lnSpc>
                <a:spcPts val="4160"/>
              </a:lnSpc>
            </a:pPr>
            <a:endParaRPr lang="en-US" sz="4400" b="1" spc="252" dirty="0">
              <a:solidFill>
                <a:srgbClr val="E59E82"/>
              </a:solidFill>
              <a:latin typeface="Modern Love Caps" panose="04070805081001020A01" pitchFamily="82" charset="0"/>
            </a:endParaRPr>
          </a:p>
          <a:p>
            <a:pPr algn="ctr">
              <a:lnSpc>
                <a:spcPts val="4160"/>
              </a:lnSpc>
            </a:pPr>
            <a:r>
              <a:rPr lang="en-US" sz="4400" b="1" spc="252" dirty="0">
                <a:solidFill>
                  <a:srgbClr val="E59E82"/>
                </a:solidFill>
                <a:latin typeface="Modern Love Caps" panose="04070805081001020A01" pitchFamily="82" charset="0"/>
              </a:rPr>
              <a:t>Why is it important to learn and celebrate differences and similarities in identities and experiences? </a:t>
            </a:r>
          </a:p>
        </p:txBody>
      </p:sp>
    </p:spTree>
    <p:custDataLst>
      <p:tags r:id="rId1"/>
    </p:custDataLst>
    <p:extLst>
      <p:ext uri="{BB962C8B-B14F-4D97-AF65-F5344CB8AC3E}">
        <p14:creationId xmlns:p14="http://schemas.microsoft.com/office/powerpoint/2010/main" val="11927917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4"/>
          <a:srcRect/>
          <a:stretch>
            <a:fillRect/>
          </a:stretch>
        </p:blipFill>
        <p:spPr>
          <a:xfrm rot="-5400000">
            <a:off x="13630832" y="5924992"/>
            <a:ext cx="7256937" cy="6987210"/>
          </a:xfrm>
          <a:prstGeom prst="rect">
            <a:avLst/>
          </a:prstGeom>
        </p:spPr>
      </p:pic>
      <p:sp>
        <p:nvSpPr>
          <p:cNvPr id="3" name="TextBox 3"/>
          <p:cNvSpPr txBox="1"/>
          <p:nvPr/>
        </p:nvSpPr>
        <p:spPr>
          <a:xfrm>
            <a:off x="11156149" y="3665222"/>
            <a:ext cx="5219092" cy="2061013"/>
          </a:xfrm>
          <a:prstGeom prst="rect">
            <a:avLst/>
          </a:prstGeom>
        </p:spPr>
        <p:txBody>
          <a:bodyPr lIns="0" tIns="0" rIns="0" bIns="0" rtlCol="0" anchor="t">
            <a:spAutoFit/>
          </a:bodyPr>
          <a:lstStyle/>
          <a:p>
            <a:pPr algn="ctr">
              <a:lnSpc>
                <a:spcPts val="8000"/>
              </a:lnSpc>
            </a:pPr>
            <a:r>
              <a:rPr lang="en-US" sz="8000" dirty="0">
                <a:solidFill>
                  <a:srgbClr val="91612F"/>
                </a:solidFill>
                <a:latin typeface="Linux Biolinum"/>
              </a:rPr>
              <a:t>More to </a:t>
            </a:r>
          </a:p>
          <a:p>
            <a:pPr algn="ctr">
              <a:lnSpc>
                <a:spcPts val="8000"/>
              </a:lnSpc>
            </a:pPr>
            <a:r>
              <a:rPr lang="en-US" sz="8000" dirty="0">
                <a:solidFill>
                  <a:srgbClr val="91612F"/>
                </a:solidFill>
                <a:latin typeface="Linux Biolinum"/>
              </a:rPr>
              <a:t>Explore! </a:t>
            </a:r>
          </a:p>
        </p:txBody>
      </p:sp>
      <p:pic>
        <p:nvPicPr>
          <p:cNvPr id="19" name="Picture 19"/>
          <p:cNvPicPr>
            <a:picLocks noChangeAspect="1"/>
          </p:cNvPicPr>
          <p:nvPr/>
        </p:nvPicPr>
        <p:blipFill>
          <a:blip r:embed="rId5"/>
          <a:srcRect/>
          <a:stretch>
            <a:fillRect/>
          </a:stretch>
        </p:blipFill>
        <p:spPr>
          <a:xfrm rot="-10800000">
            <a:off x="16592095" y="3981336"/>
            <a:ext cx="4565087" cy="4498686"/>
          </a:xfrm>
          <a:prstGeom prst="rect">
            <a:avLst/>
          </a:prstGeom>
        </p:spPr>
      </p:pic>
      <p:pic>
        <p:nvPicPr>
          <p:cNvPr id="20" name="Picture 20"/>
          <p:cNvPicPr>
            <a:picLocks noChangeAspect="1"/>
          </p:cNvPicPr>
          <p:nvPr/>
        </p:nvPicPr>
        <p:blipFill>
          <a:blip r:embed="rId6"/>
          <a:srcRect/>
          <a:stretch>
            <a:fillRect/>
          </a:stretch>
        </p:blipFill>
        <p:spPr>
          <a:xfrm rot="-5400000">
            <a:off x="15715172" y="-2130767"/>
            <a:ext cx="1691219" cy="4627715"/>
          </a:xfrm>
          <a:prstGeom prst="rect">
            <a:avLst/>
          </a:prstGeom>
        </p:spPr>
      </p:pic>
      <p:sp>
        <p:nvSpPr>
          <p:cNvPr id="4" name="TextBox 3">
            <a:extLst>
              <a:ext uri="{FF2B5EF4-FFF2-40B4-BE49-F238E27FC236}">
                <a16:creationId xmlns:a16="http://schemas.microsoft.com/office/drawing/2014/main" id="{E7A2128E-D822-4FB0-AB59-7024AA49B94F}"/>
              </a:ext>
            </a:extLst>
          </p:cNvPr>
          <p:cNvSpPr txBox="1"/>
          <p:nvPr/>
        </p:nvSpPr>
        <p:spPr>
          <a:xfrm>
            <a:off x="457200" y="876300"/>
            <a:ext cx="12791762" cy="8771632"/>
          </a:xfrm>
          <a:prstGeom prst="rect">
            <a:avLst/>
          </a:prstGeom>
          <a:noFill/>
        </p:spPr>
        <p:txBody>
          <a:bodyPr wrap="square" rtlCol="0">
            <a:spAutoFit/>
          </a:bodyPr>
          <a:lstStyle/>
          <a:p>
            <a:r>
              <a:rPr lang="en-US" sz="3600" b="1" dirty="0">
                <a:solidFill>
                  <a:srgbClr val="D4813E"/>
                </a:solidFill>
                <a:latin typeface="Modern Love Caps" panose="04070805081001020A01" pitchFamily="82" charset="0"/>
              </a:rPr>
              <a:t>READ </a:t>
            </a:r>
            <a:endParaRPr lang="en-US" sz="2400" dirty="0">
              <a:solidFill>
                <a:srgbClr val="D4813E"/>
              </a:solidFill>
              <a:latin typeface="Modern Love Caps" panose="04070805081001020A01" pitchFamily="82" charset="0"/>
            </a:endParaRPr>
          </a:p>
          <a:p>
            <a:r>
              <a:rPr lang="en-US" sz="2400" dirty="0">
                <a:solidFill>
                  <a:srgbClr val="D4813E"/>
                </a:solidFill>
                <a:latin typeface="Modern Love Caps" panose="04070805081001020A01" pitchFamily="82" charset="0"/>
              </a:rPr>
              <a:t>Brown Girl Dreaming by Jaqueline Woodson (grades 3-12)</a:t>
            </a:r>
          </a:p>
          <a:p>
            <a:endParaRPr lang="en-US" sz="2400" dirty="0">
              <a:solidFill>
                <a:srgbClr val="D4813E"/>
              </a:solidFill>
              <a:latin typeface="Modern Love Caps" panose="04070805081001020A01" pitchFamily="82" charset="0"/>
            </a:endParaRPr>
          </a:p>
          <a:p>
            <a:r>
              <a:rPr lang="en-US" sz="2400" dirty="0">
                <a:solidFill>
                  <a:srgbClr val="D4813E"/>
                </a:solidFill>
                <a:latin typeface="Modern Love Caps" panose="04070805081001020A01" pitchFamily="82" charset="0"/>
              </a:rPr>
              <a:t>Parable of the Sower by Octavia E. Butler (reading level: 5)</a:t>
            </a:r>
          </a:p>
          <a:p>
            <a:endParaRPr lang="en-US" sz="2400" dirty="0">
              <a:solidFill>
                <a:srgbClr val="D4813E"/>
              </a:solidFill>
              <a:latin typeface="Modern Love Caps" panose="04070805081001020A01" pitchFamily="82" charset="0"/>
            </a:endParaRPr>
          </a:p>
          <a:p>
            <a:r>
              <a:rPr lang="en-US" sz="2400" dirty="0">
                <a:solidFill>
                  <a:srgbClr val="D4813E"/>
                </a:solidFill>
                <a:latin typeface="Modern Love Caps" panose="04070805081001020A01" pitchFamily="82" charset="0"/>
              </a:rPr>
              <a:t>Comic book series, </a:t>
            </a:r>
            <a:r>
              <a:rPr lang="en-US" sz="2400" dirty="0" err="1">
                <a:solidFill>
                  <a:srgbClr val="D4813E"/>
                </a:solidFill>
                <a:latin typeface="Modern Love Caps" panose="04070805081001020A01" pitchFamily="82" charset="0"/>
              </a:rPr>
              <a:t>b.b</a:t>
            </a:r>
            <a:r>
              <a:rPr lang="en-US" sz="2400" dirty="0">
                <a:solidFill>
                  <a:srgbClr val="D4813E"/>
                </a:solidFill>
                <a:latin typeface="Modern Love Caps" panose="04070805081001020A01" pitchFamily="82" charset="0"/>
              </a:rPr>
              <a:t>. Free by Boom Comics (Young Adult Comic)</a:t>
            </a:r>
          </a:p>
          <a:p>
            <a:endParaRPr lang="en-US" sz="2400" dirty="0">
              <a:solidFill>
                <a:srgbClr val="D4813E"/>
              </a:solidFill>
              <a:latin typeface="Modern Love Caps" panose="04070805081001020A01" pitchFamily="82" charset="0"/>
            </a:endParaRPr>
          </a:p>
          <a:p>
            <a:endParaRPr lang="en-US" sz="2400" dirty="0">
              <a:solidFill>
                <a:srgbClr val="D4813E"/>
              </a:solidFill>
              <a:latin typeface="Modern Love Caps" panose="04070805081001020A01" pitchFamily="82" charset="0"/>
            </a:endParaRPr>
          </a:p>
          <a:p>
            <a:r>
              <a:rPr lang="en-US" sz="3600" b="1" dirty="0">
                <a:solidFill>
                  <a:srgbClr val="D4813E"/>
                </a:solidFill>
                <a:latin typeface="Modern Love Caps" panose="04070805081001020A01" pitchFamily="82" charset="0"/>
              </a:rPr>
              <a:t>WATCH</a:t>
            </a:r>
            <a:endParaRPr lang="en-US" sz="2400" dirty="0">
              <a:solidFill>
                <a:srgbClr val="D4813E"/>
              </a:solidFill>
              <a:latin typeface="Modern Love Caps" panose="04070805081001020A01" pitchFamily="82" charset="0"/>
            </a:endParaRPr>
          </a:p>
          <a:p>
            <a:r>
              <a:rPr lang="en-US" sz="2400" dirty="0">
                <a:solidFill>
                  <a:srgbClr val="D4813E"/>
                </a:solidFill>
                <a:latin typeface="Modern Love Caps" panose="04070805081001020A01" pitchFamily="82" charset="0"/>
              </a:rPr>
              <a:t>Grown-</a:t>
            </a:r>
            <a:r>
              <a:rPr lang="en-US" sz="2400" dirty="0" err="1">
                <a:solidFill>
                  <a:srgbClr val="D4813E"/>
                </a:solidFill>
                <a:latin typeface="Modern Love Caps" panose="04070805081001020A01" pitchFamily="82" charset="0"/>
              </a:rPr>
              <a:t>ish</a:t>
            </a:r>
            <a:r>
              <a:rPr lang="en-US" sz="2400" dirty="0">
                <a:solidFill>
                  <a:srgbClr val="D4813E"/>
                </a:solidFill>
                <a:latin typeface="Modern Love Caps" panose="04070805081001020A01" pitchFamily="82" charset="0"/>
              </a:rPr>
              <a:t> (tv series, tv-14)</a:t>
            </a:r>
          </a:p>
          <a:p>
            <a:endParaRPr lang="en-US" sz="2400" dirty="0">
              <a:solidFill>
                <a:srgbClr val="D4813E"/>
              </a:solidFill>
              <a:latin typeface="Modern Love Caps" panose="04070805081001020A01" pitchFamily="82" charset="0"/>
            </a:endParaRPr>
          </a:p>
          <a:p>
            <a:r>
              <a:rPr lang="en-US" sz="2400" dirty="0">
                <a:solidFill>
                  <a:srgbClr val="D4813E"/>
                </a:solidFill>
                <a:latin typeface="Modern Love Caps" panose="04070805081001020A01" pitchFamily="82" charset="0"/>
              </a:rPr>
              <a:t>On My Block (tv series, tv-14)</a:t>
            </a:r>
          </a:p>
          <a:p>
            <a:endParaRPr lang="en-US" sz="2400" dirty="0">
              <a:solidFill>
                <a:srgbClr val="D4813E"/>
              </a:solidFill>
              <a:latin typeface="Modern Love Caps" panose="04070805081001020A01" pitchFamily="82" charset="0"/>
            </a:endParaRPr>
          </a:p>
          <a:p>
            <a:r>
              <a:rPr lang="en-US" sz="2400" dirty="0">
                <a:solidFill>
                  <a:srgbClr val="D4813E"/>
                </a:solidFill>
                <a:latin typeface="Modern Love Caps" panose="04070805081001020A01" pitchFamily="82" charset="0"/>
              </a:rPr>
              <a:t>If Beale Street Could Talk (Movie, pg-13)</a:t>
            </a:r>
          </a:p>
          <a:p>
            <a:endParaRPr lang="en-US" sz="2400" dirty="0">
              <a:solidFill>
                <a:srgbClr val="D4813E"/>
              </a:solidFill>
              <a:latin typeface="Modern Love Caps" panose="04070805081001020A01" pitchFamily="82" charset="0"/>
            </a:endParaRPr>
          </a:p>
          <a:p>
            <a:r>
              <a:rPr lang="en-US" sz="2400" dirty="0">
                <a:solidFill>
                  <a:srgbClr val="D4813E"/>
                </a:solidFill>
                <a:latin typeface="Modern Love Caps" panose="04070805081001020A01" pitchFamily="82" charset="0"/>
              </a:rPr>
              <a:t>The Hate U Give (movie, pg-13)</a:t>
            </a:r>
          </a:p>
          <a:p>
            <a:endParaRPr lang="en-US" sz="2400" dirty="0">
              <a:solidFill>
                <a:srgbClr val="D4813E"/>
              </a:solidFill>
              <a:latin typeface="Modern Love Caps" panose="04070805081001020A01" pitchFamily="82" charset="0"/>
            </a:endParaRPr>
          </a:p>
          <a:p>
            <a:endParaRPr lang="en-US" sz="3600" b="1" dirty="0">
              <a:solidFill>
                <a:srgbClr val="D4813E"/>
              </a:solidFill>
              <a:latin typeface="Modern Love Caps" panose="04070805081001020A01" pitchFamily="82" charset="0"/>
            </a:endParaRPr>
          </a:p>
          <a:p>
            <a:r>
              <a:rPr lang="en-US" sz="3600" b="1" dirty="0">
                <a:solidFill>
                  <a:srgbClr val="D4813E"/>
                </a:solidFill>
                <a:latin typeface="Modern Love Caps" panose="04070805081001020A01" pitchFamily="82" charset="0"/>
              </a:rPr>
              <a:t>LISTEN</a:t>
            </a:r>
            <a:endParaRPr lang="en-US" sz="2400" dirty="0">
              <a:solidFill>
                <a:srgbClr val="D4813E"/>
              </a:solidFill>
              <a:latin typeface="Modern Love Caps" panose="04070805081001020A01" pitchFamily="82" charset="0"/>
            </a:endParaRPr>
          </a:p>
          <a:p>
            <a:r>
              <a:rPr lang="en-US" sz="2400" dirty="0">
                <a:solidFill>
                  <a:srgbClr val="D4813E"/>
                </a:solidFill>
                <a:latin typeface="Modern Love Caps" panose="04070805081001020A01" pitchFamily="82" charset="0"/>
              </a:rPr>
              <a:t>Girl Scouts River Valley’s Podcast Series GIRL Talk, Episode 010: Talking About Race and Difference </a:t>
            </a:r>
          </a:p>
          <a:p>
            <a:endParaRPr lang="en-US" dirty="0"/>
          </a:p>
          <a:p>
            <a:endParaRPr lang="en-US" dirty="0"/>
          </a:p>
        </p:txBody>
      </p:sp>
    </p:spTree>
    <p:custDataLst>
      <p:tags r:id="rId1"/>
    </p:custDataLst>
    <p:extLst>
      <p:ext uri="{BB962C8B-B14F-4D97-AF65-F5344CB8AC3E}">
        <p14:creationId xmlns:p14="http://schemas.microsoft.com/office/powerpoint/2010/main" val="21228585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CF7"/>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4"/>
          <a:srcRect/>
          <a:stretch>
            <a:fillRect/>
          </a:stretch>
        </p:blipFill>
        <p:spPr>
          <a:xfrm rot="-5400000">
            <a:off x="14029090" y="5560279"/>
            <a:ext cx="7256937" cy="6987210"/>
          </a:xfrm>
          <a:prstGeom prst="rect">
            <a:avLst/>
          </a:prstGeom>
        </p:spPr>
      </p:pic>
      <p:sp>
        <p:nvSpPr>
          <p:cNvPr id="5" name="TextBox 5"/>
          <p:cNvSpPr txBox="1"/>
          <p:nvPr/>
        </p:nvSpPr>
        <p:spPr>
          <a:xfrm>
            <a:off x="2670666" y="211476"/>
            <a:ext cx="12946668" cy="2031325"/>
          </a:xfrm>
          <a:prstGeom prst="rect">
            <a:avLst/>
          </a:prstGeom>
        </p:spPr>
        <p:txBody>
          <a:bodyPr wrap="square" lIns="0" tIns="0" rIns="0" bIns="0" rtlCol="0" anchor="t">
            <a:spAutoFit/>
          </a:bodyPr>
          <a:lstStyle/>
          <a:p>
            <a:pPr algn="ctr"/>
            <a:r>
              <a:rPr lang="en-US" sz="6600" b="1" dirty="0">
                <a:solidFill>
                  <a:srgbClr val="91612F"/>
                </a:solidFill>
                <a:latin typeface="Linux Biolinum"/>
              </a:rPr>
              <a:t>Yay! We’ve Earned our Diverse. Inclusive. Together. Patch!</a:t>
            </a:r>
          </a:p>
        </p:txBody>
      </p:sp>
      <p:pic>
        <p:nvPicPr>
          <p:cNvPr id="7" name="Picture 7"/>
          <p:cNvPicPr>
            <a:picLocks noChangeAspect="1"/>
          </p:cNvPicPr>
          <p:nvPr/>
        </p:nvPicPr>
        <p:blipFill>
          <a:blip r:embed="rId5"/>
          <a:srcRect/>
          <a:stretch>
            <a:fillRect/>
          </a:stretch>
        </p:blipFill>
        <p:spPr>
          <a:xfrm rot="-10800000">
            <a:off x="-662519" y="4657168"/>
            <a:ext cx="1691219" cy="4627715"/>
          </a:xfrm>
          <a:prstGeom prst="rect">
            <a:avLst/>
          </a:prstGeom>
        </p:spPr>
      </p:pic>
      <p:pic>
        <p:nvPicPr>
          <p:cNvPr id="8" name="Picture 8"/>
          <p:cNvPicPr>
            <a:picLocks noChangeAspect="1"/>
          </p:cNvPicPr>
          <p:nvPr/>
        </p:nvPicPr>
        <p:blipFill>
          <a:blip r:embed="rId6"/>
          <a:srcRect/>
          <a:stretch>
            <a:fillRect/>
          </a:stretch>
        </p:blipFill>
        <p:spPr>
          <a:xfrm>
            <a:off x="-1253844" y="7492036"/>
            <a:ext cx="4565087" cy="4498686"/>
          </a:xfrm>
          <a:prstGeom prst="rect">
            <a:avLst/>
          </a:prstGeom>
        </p:spPr>
      </p:pic>
      <p:pic>
        <p:nvPicPr>
          <p:cNvPr id="9" name="Picture 9"/>
          <p:cNvPicPr>
            <a:picLocks noChangeAspect="1"/>
          </p:cNvPicPr>
          <p:nvPr/>
        </p:nvPicPr>
        <p:blipFill>
          <a:blip r:embed="rId5"/>
          <a:srcRect/>
          <a:stretch>
            <a:fillRect/>
          </a:stretch>
        </p:blipFill>
        <p:spPr>
          <a:xfrm>
            <a:off x="17259300" y="1002117"/>
            <a:ext cx="1691219" cy="4627715"/>
          </a:xfrm>
          <a:prstGeom prst="rect">
            <a:avLst/>
          </a:prstGeom>
        </p:spPr>
      </p:pic>
      <p:pic>
        <p:nvPicPr>
          <p:cNvPr id="13" name="Picture 2">
            <a:extLst>
              <a:ext uri="{FF2B5EF4-FFF2-40B4-BE49-F238E27FC236}">
                <a16:creationId xmlns:a16="http://schemas.microsoft.com/office/drawing/2014/main" id="{85A85CDB-3A3A-4BBE-9D30-3287300D549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53200" y="2746934"/>
            <a:ext cx="4800600" cy="219562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9364645-CD6A-4E48-BAF5-35E54B06E290}"/>
              </a:ext>
            </a:extLst>
          </p:cNvPr>
          <p:cNvSpPr txBox="1"/>
          <p:nvPr/>
        </p:nvSpPr>
        <p:spPr>
          <a:xfrm>
            <a:off x="3352800" y="5629832"/>
            <a:ext cx="11582400" cy="3600986"/>
          </a:xfrm>
          <a:prstGeom prst="rect">
            <a:avLst/>
          </a:prstGeom>
          <a:noFill/>
        </p:spPr>
        <p:txBody>
          <a:bodyPr wrap="square" rtlCol="0">
            <a:spAutoFit/>
          </a:bodyPr>
          <a:lstStyle/>
          <a:p>
            <a:pPr algn="ctr">
              <a:lnSpc>
                <a:spcPts val="4160"/>
              </a:lnSpc>
            </a:pPr>
            <a:r>
              <a:rPr lang="en-US" sz="3200" b="1" spc="252" dirty="0">
                <a:solidFill>
                  <a:srgbClr val="D4813E"/>
                </a:solidFill>
                <a:latin typeface="Modern Love Caps" panose="04070805081001020A01" pitchFamily="82" charset="0"/>
              </a:rPr>
              <a:t>Thank you for sharing your experience and holding space for others in our troop! ​</a:t>
            </a:r>
          </a:p>
          <a:p>
            <a:pPr algn="ctr">
              <a:lnSpc>
                <a:spcPts val="4160"/>
              </a:lnSpc>
            </a:pPr>
            <a:endParaRPr lang="en-US" sz="3200" b="1" spc="252" dirty="0">
              <a:solidFill>
                <a:srgbClr val="D4813E"/>
              </a:solidFill>
              <a:latin typeface="Modern Love Caps" panose="04070805081001020A01" pitchFamily="82" charset="0"/>
            </a:endParaRPr>
          </a:p>
          <a:p>
            <a:pPr algn="ctr">
              <a:lnSpc>
                <a:spcPts val="4160"/>
              </a:lnSpc>
            </a:pPr>
            <a:r>
              <a:rPr lang="en-US" sz="3200" b="1" spc="252" dirty="0">
                <a:solidFill>
                  <a:srgbClr val="D4813E"/>
                </a:solidFill>
                <a:latin typeface="Modern Love Caps" panose="04070805081001020A01" pitchFamily="82" charset="0"/>
              </a:rPr>
              <a:t>As we finish this meeting, it’s important that we don’t share any of the experiences and stories that we’ve heard from others without their permission. </a:t>
            </a:r>
          </a:p>
          <a:p>
            <a:endParaRPr lang="en-US" dirty="0"/>
          </a:p>
        </p:txBody>
      </p:sp>
    </p:spTree>
    <p:custDataLst>
      <p:tags r:id="rId1"/>
    </p:custDataLst>
    <p:extLst>
      <p:ext uri="{BB962C8B-B14F-4D97-AF65-F5344CB8AC3E}">
        <p14:creationId xmlns:p14="http://schemas.microsoft.com/office/powerpoint/2010/main" val="3072455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544A1DD-641E-4707-A770-2C1B1BDAEC10}"/>
              </a:ext>
            </a:extLst>
          </p:cNvPr>
          <p:cNvSpPr/>
          <p:nvPr/>
        </p:nvSpPr>
        <p:spPr>
          <a:xfrm>
            <a:off x="533400" y="2628900"/>
            <a:ext cx="17221200" cy="5310556"/>
          </a:xfrm>
          <a:prstGeom prst="rect">
            <a:avLst/>
          </a:prstGeom>
        </p:spPr>
        <p:txBody>
          <a:bodyPr wrap="square">
            <a:spAutoFit/>
          </a:bodyPr>
          <a:lstStyle/>
          <a:p>
            <a:pPr fontAlgn="base">
              <a:lnSpc>
                <a:spcPct val="150000"/>
              </a:lnSpc>
            </a:pPr>
            <a:r>
              <a:rPr lang="en-US" sz="2400" b="1" dirty="0">
                <a:solidFill>
                  <a:srgbClr val="00B050"/>
                </a:solidFill>
                <a:latin typeface="Trefoil Sans" panose="00000500000000000000" pitchFamily="50" charset="0"/>
              </a:rPr>
              <a:t>Prep</a:t>
            </a:r>
            <a:r>
              <a:rPr lang="en-US" sz="2400" dirty="0">
                <a:solidFill>
                  <a:srgbClr val="000000"/>
                </a:solidFill>
                <a:latin typeface="Trefoil Sans" panose="00000500000000000000" pitchFamily="50" charset="0"/>
              </a:rPr>
              <a:t>​</a:t>
            </a:r>
            <a:endParaRPr lang="en-US" sz="2400" dirty="0">
              <a:solidFill>
                <a:srgbClr val="000000"/>
              </a:solidFill>
              <a:latin typeface="Segoe UI" panose="020B0502040204020203" pitchFamily="34" charset="0"/>
            </a:endParaRPr>
          </a:p>
          <a:p>
            <a:pPr fontAlgn="base">
              <a:lnSpc>
                <a:spcPct val="150000"/>
              </a:lnSpc>
              <a:buFont typeface="Arial" panose="020B0604020202020204" pitchFamily="34" charset="0"/>
              <a:buChar char="•"/>
            </a:pPr>
            <a:r>
              <a:rPr lang="en-US" dirty="0">
                <a:solidFill>
                  <a:srgbClr val="000000"/>
                </a:solidFill>
                <a:latin typeface="Trefoil Sans" panose="00000500000000000000" pitchFamily="50" charset="0"/>
              </a:rPr>
              <a:t>Before the meeting, familiarize yourself with the content and terms. The additional resource information will be helpful to read and engage in prior to the meeting so that you feel ready to facilitate conversations about identities including discussions on racism. ​</a:t>
            </a:r>
            <a:endParaRPr lang="en-US" dirty="0">
              <a:solidFill>
                <a:srgbClr val="000000"/>
              </a:solidFill>
              <a:latin typeface="Arial" panose="020B0604020202020204" pitchFamily="34" charset="0"/>
            </a:endParaRPr>
          </a:p>
          <a:p>
            <a:pPr fontAlgn="base">
              <a:lnSpc>
                <a:spcPct val="150000"/>
              </a:lnSpc>
            </a:pPr>
            <a:endParaRPr lang="en-US" dirty="0">
              <a:solidFill>
                <a:srgbClr val="000000"/>
              </a:solidFill>
              <a:latin typeface="Arial" panose="020B0604020202020204" pitchFamily="34" charset="0"/>
            </a:endParaRPr>
          </a:p>
          <a:p>
            <a:pPr fontAlgn="base">
              <a:lnSpc>
                <a:spcPct val="150000"/>
              </a:lnSpc>
              <a:buFont typeface="Arial" panose="020B0604020202020204" pitchFamily="34" charset="0"/>
              <a:buChar char="•"/>
            </a:pPr>
            <a:r>
              <a:rPr lang="en-US" dirty="0">
                <a:solidFill>
                  <a:srgbClr val="000000"/>
                </a:solidFill>
                <a:latin typeface="Trefoil Sans" panose="00000500000000000000" pitchFamily="50" charset="0"/>
              </a:rPr>
              <a:t>Fill out your own our personal and social identity wheels as examples to show the group (optional)​</a:t>
            </a:r>
            <a:endParaRPr lang="en-US" dirty="0">
              <a:solidFill>
                <a:srgbClr val="000000"/>
              </a:solidFill>
              <a:latin typeface="Arial" panose="020B0604020202020204" pitchFamily="34" charset="0"/>
            </a:endParaRPr>
          </a:p>
          <a:p>
            <a:pPr fontAlgn="base">
              <a:lnSpc>
                <a:spcPct val="150000"/>
              </a:lnSpc>
              <a:buFont typeface="Arial" panose="020B0604020202020204" pitchFamily="34" charset="0"/>
              <a:buChar char="•"/>
            </a:pPr>
            <a:endParaRPr lang="en-US" dirty="0">
              <a:solidFill>
                <a:srgbClr val="000000"/>
              </a:solidFill>
              <a:latin typeface="Calibri" panose="020F0502020204030204" pitchFamily="34" charset="0"/>
            </a:endParaRPr>
          </a:p>
          <a:p>
            <a:pPr fontAlgn="base">
              <a:lnSpc>
                <a:spcPct val="150000"/>
              </a:lnSpc>
            </a:pPr>
            <a:endParaRPr lang="en-US" dirty="0">
              <a:solidFill>
                <a:srgbClr val="000000"/>
              </a:solidFill>
              <a:latin typeface="Arial" panose="020B0604020202020204" pitchFamily="34" charset="0"/>
            </a:endParaRPr>
          </a:p>
          <a:p>
            <a:pPr fontAlgn="base">
              <a:lnSpc>
                <a:spcPct val="150000"/>
              </a:lnSpc>
            </a:pPr>
            <a:r>
              <a:rPr lang="en-US" sz="2400" b="1" dirty="0">
                <a:solidFill>
                  <a:srgbClr val="00B050"/>
                </a:solidFill>
                <a:latin typeface="Trefoil Sans" panose="00000500000000000000" pitchFamily="50" charset="0"/>
              </a:rPr>
              <a:t>Resources for Facilitation</a:t>
            </a:r>
            <a:r>
              <a:rPr lang="en-US" sz="2400" dirty="0">
                <a:solidFill>
                  <a:srgbClr val="000000"/>
                </a:solidFill>
                <a:latin typeface="Trefoil Sans" panose="00000500000000000000" pitchFamily="50" charset="0"/>
              </a:rPr>
              <a:t>​</a:t>
            </a:r>
            <a:endParaRPr lang="en-US" sz="2400" dirty="0">
              <a:solidFill>
                <a:srgbClr val="000000"/>
              </a:solidFill>
              <a:latin typeface="Segoe UI" panose="020B0502040204020203" pitchFamily="34" charset="0"/>
            </a:endParaRPr>
          </a:p>
          <a:p>
            <a:pPr fontAlgn="base">
              <a:lnSpc>
                <a:spcPct val="150000"/>
              </a:lnSpc>
              <a:buFont typeface="Arial" panose="020B0604020202020204" pitchFamily="34" charset="0"/>
              <a:buChar char="•"/>
            </a:pPr>
            <a:r>
              <a:rPr lang="en-US" u="sng" dirty="0">
                <a:solidFill>
                  <a:srgbClr val="0563C1"/>
                </a:solidFill>
                <a:latin typeface="Trefoil Sans" panose="00000500000000000000" pitchFamily="50" charset="0"/>
                <a:hlinkClick r:id="rId4"/>
              </a:rPr>
              <a:t>How To Talk to Kids about Racism </a:t>
            </a:r>
            <a:r>
              <a:rPr lang="en-US" dirty="0">
                <a:solidFill>
                  <a:srgbClr val="000000"/>
                </a:solidFill>
                <a:latin typeface="Trefoil Sans" panose="00000500000000000000" pitchFamily="50" charset="0"/>
              </a:rPr>
              <a:t>​</a:t>
            </a:r>
            <a:endParaRPr lang="en-US" dirty="0">
              <a:solidFill>
                <a:srgbClr val="000000"/>
              </a:solidFill>
              <a:latin typeface="Arial" panose="020B0604020202020204" pitchFamily="34" charset="0"/>
            </a:endParaRPr>
          </a:p>
          <a:p>
            <a:pPr fontAlgn="base">
              <a:lnSpc>
                <a:spcPct val="150000"/>
              </a:lnSpc>
              <a:buFont typeface="Arial" panose="020B0604020202020204" pitchFamily="34" charset="0"/>
              <a:buChar char="•"/>
            </a:pPr>
            <a:r>
              <a:rPr lang="en-US" u="sng" dirty="0">
                <a:solidFill>
                  <a:srgbClr val="0563C1"/>
                </a:solidFill>
                <a:latin typeface="Trefoil Sans" panose="00000500000000000000" pitchFamily="50" charset="0"/>
                <a:hlinkClick r:id="rId5"/>
              </a:rPr>
              <a:t>Resources for Talking about Racism and Racialized Violence with Kids </a:t>
            </a:r>
            <a:r>
              <a:rPr lang="en-US" dirty="0">
                <a:solidFill>
                  <a:srgbClr val="000000"/>
                </a:solidFill>
                <a:latin typeface="Trefoil Sans" panose="00000500000000000000" pitchFamily="50" charset="0"/>
              </a:rPr>
              <a:t>​</a:t>
            </a:r>
            <a:endParaRPr lang="en-US" dirty="0">
              <a:solidFill>
                <a:srgbClr val="000000"/>
              </a:solidFill>
              <a:latin typeface="Arial" panose="020B0604020202020204" pitchFamily="34" charset="0"/>
            </a:endParaRPr>
          </a:p>
          <a:p>
            <a:pPr fontAlgn="base">
              <a:lnSpc>
                <a:spcPct val="150000"/>
              </a:lnSpc>
              <a:buFont typeface="Arial" panose="020B0604020202020204" pitchFamily="34" charset="0"/>
              <a:buChar char="•"/>
            </a:pPr>
            <a:r>
              <a:rPr lang="en-US" u="sng" dirty="0">
                <a:solidFill>
                  <a:srgbClr val="0563C1"/>
                </a:solidFill>
                <a:latin typeface="Trefoil Sans" panose="00000500000000000000" pitchFamily="50" charset="0"/>
                <a:hlinkClick r:id="rId6"/>
              </a:rPr>
              <a:t>Establishing Brave Spaces: The Roles of Safety and Comfort in Dialogue </a:t>
            </a:r>
            <a:r>
              <a:rPr lang="en-US" dirty="0">
                <a:solidFill>
                  <a:srgbClr val="000000"/>
                </a:solidFill>
                <a:latin typeface="Trefoil Sans" panose="00000500000000000000" pitchFamily="50" charset="0"/>
              </a:rPr>
              <a:t>​</a:t>
            </a:r>
            <a:endParaRPr lang="en-US" dirty="0">
              <a:solidFill>
                <a:srgbClr val="000000"/>
              </a:solidFill>
              <a:latin typeface="Arial" panose="020B0604020202020204" pitchFamily="34" charset="0"/>
            </a:endParaRPr>
          </a:p>
          <a:p>
            <a:pPr fontAlgn="base">
              <a:lnSpc>
                <a:spcPct val="150000"/>
              </a:lnSpc>
              <a:buFont typeface="Arial" panose="020B0604020202020204" pitchFamily="34" charset="0"/>
              <a:buChar char="•"/>
            </a:pPr>
            <a:r>
              <a:rPr lang="en-US" u="sng" dirty="0">
                <a:solidFill>
                  <a:srgbClr val="0563C1"/>
                </a:solidFill>
                <a:latin typeface="Trefoil Sans" panose="00000500000000000000" pitchFamily="50" charset="0"/>
                <a:hlinkClick r:id="rId7"/>
              </a:rPr>
              <a:t>Microaggressions Are A Big Deal: How To Talk Them Out And When To Walk Away </a:t>
            </a:r>
            <a:endParaRPr lang="en-US" b="0" i="0" dirty="0">
              <a:solidFill>
                <a:srgbClr val="000000"/>
              </a:solidFill>
              <a:effectLst/>
              <a:latin typeface="Arial" panose="020B0604020202020204" pitchFamily="34" charset="0"/>
            </a:endParaRPr>
          </a:p>
        </p:txBody>
      </p:sp>
      <p:sp>
        <p:nvSpPr>
          <p:cNvPr id="3" name="Rectangle 2">
            <a:extLst>
              <a:ext uri="{FF2B5EF4-FFF2-40B4-BE49-F238E27FC236}">
                <a16:creationId xmlns:a16="http://schemas.microsoft.com/office/drawing/2014/main" id="{A0F2406E-8F35-4527-8411-5EAB54ABEA74}"/>
              </a:ext>
            </a:extLst>
          </p:cNvPr>
          <p:cNvSpPr/>
          <p:nvPr/>
        </p:nvSpPr>
        <p:spPr>
          <a:xfrm>
            <a:off x="4128845" y="571500"/>
            <a:ext cx="10030310" cy="707886"/>
          </a:xfrm>
          <a:prstGeom prst="rect">
            <a:avLst/>
          </a:prstGeom>
          <a:ln w="38100">
            <a:solidFill>
              <a:srgbClr val="00B050"/>
            </a:solidFill>
            <a:prstDash val="solid"/>
          </a:ln>
        </p:spPr>
        <p:txBody>
          <a:bodyPr wrap="none">
            <a:spAutoFit/>
          </a:bodyPr>
          <a:lstStyle/>
          <a:p>
            <a:pPr algn="ctr"/>
            <a:r>
              <a:rPr lang="en-US" sz="4000" b="1" dirty="0">
                <a:solidFill>
                  <a:srgbClr val="000000"/>
                </a:solidFill>
                <a:latin typeface="Trefoil Sans" panose="00000500000000000000" pitchFamily="50" charset="0"/>
              </a:rPr>
              <a:t>Preparation &amp; Resources For Facilitation</a:t>
            </a:r>
            <a:r>
              <a:rPr lang="en-US" sz="4000" dirty="0">
                <a:solidFill>
                  <a:srgbClr val="000000"/>
                </a:solidFill>
                <a:latin typeface="Trefoil Sans" panose="00000500000000000000" pitchFamily="50" charset="0"/>
              </a:rPr>
              <a:t>​</a:t>
            </a:r>
            <a:endParaRPr lang="en-US" sz="4000" dirty="0"/>
          </a:p>
        </p:txBody>
      </p:sp>
    </p:spTree>
    <p:custDataLst>
      <p:tags r:id="rId1"/>
    </p:custDataLst>
    <p:extLst>
      <p:ext uri="{BB962C8B-B14F-4D97-AF65-F5344CB8AC3E}">
        <p14:creationId xmlns:p14="http://schemas.microsoft.com/office/powerpoint/2010/main" val="4157948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EC82CB31-66E8-47B5-9E68-996DBC41E2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40200" y="9486900"/>
            <a:ext cx="1247775" cy="6858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1">
            <a:extLst>
              <a:ext uri="{FF2B5EF4-FFF2-40B4-BE49-F238E27FC236}">
                <a16:creationId xmlns:a16="http://schemas.microsoft.com/office/drawing/2014/main" id="{6E5785BC-6AC2-4EEF-8ED4-672626CC48C7}"/>
              </a:ext>
            </a:extLst>
          </p:cNvPr>
          <p:cNvGraphicFramePr>
            <a:graphicFrameLocks noGrp="1"/>
          </p:cNvGraphicFramePr>
          <p:nvPr>
            <p:extLst>
              <p:ext uri="{D42A27DB-BD31-4B8C-83A1-F6EECF244321}">
                <p14:modId xmlns:p14="http://schemas.microsoft.com/office/powerpoint/2010/main" val="2151557558"/>
              </p:ext>
            </p:extLst>
          </p:nvPr>
        </p:nvGraphicFramePr>
        <p:xfrm>
          <a:off x="533400" y="1714500"/>
          <a:ext cx="16992600" cy="7543799"/>
        </p:xfrm>
        <a:graphic>
          <a:graphicData uri="http://schemas.openxmlformats.org/drawingml/2006/table">
            <a:tbl>
              <a:tblPr/>
              <a:tblGrid>
                <a:gridCol w="4156139">
                  <a:extLst>
                    <a:ext uri="{9D8B030D-6E8A-4147-A177-3AD203B41FA5}">
                      <a16:colId xmlns:a16="http://schemas.microsoft.com/office/drawing/2014/main" val="3863448390"/>
                    </a:ext>
                  </a:extLst>
                </a:gridCol>
                <a:gridCol w="3143938">
                  <a:extLst>
                    <a:ext uri="{9D8B030D-6E8A-4147-A177-3AD203B41FA5}">
                      <a16:colId xmlns:a16="http://schemas.microsoft.com/office/drawing/2014/main" val="2288305906"/>
                    </a:ext>
                  </a:extLst>
                </a:gridCol>
                <a:gridCol w="1917034">
                  <a:extLst>
                    <a:ext uri="{9D8B030D-6E8A-4147-A177-3AD203B41FA5}">
                      <a16:colId xmlns:a16="http://schemas.microsoft.com/office/drawing/2014/main" val="983395060"/>
                    </a:ext>
                  </a:extLst>
                </a:gridCol>
                <a:gridCol w="7775489">
                  <a:extLst>
                    <a:ext uri="{9D8B030D-6E8A-4147-A177-3AD203B41FA5}">
                      <a16:colId xmlns:a16="http://schemas.microsoft.com/office/drawing/2014/main" val="2012028080"/>
                    </a:ext>
                  </a:extLst>
                </a:gridCol>
              </a:tblGrid>
              <a:tr h="668438">
                <a:tc>
                  <a:txBody>
                    <a:bodyPr/>
                    <a:lstStyle/>
                    <a:p>
                      <a:pPr algn="l" rtl="0" fontAlgn="base"/>
                      <a:r>
                        <a:rPr lang="en-US" sz="2000" b="1" i="0">
                          <a:solidFill>
                            <a:srgbClr val="FFFFFF"/>
                          </a:solidFill>
                          <a:effectLst/>
                          <a:latin typeface="Trefoil Sans" panose="00000500000000000000" pitchFamily="50" charset="0"/>
                        </a:rPr>
                        <a:t>Activity</a:t>
                      </a:r>
                      <a:r>
                        <a:rPr lang="en-US" sz="2000" b="0" i="0">
                          <a:solidFill>
                            <a:srgbClr val="FFFFFF"/>
                          </a:solidFill>
                          <a:effectLst/>
                          <a:latin typeface="Trefoil Sans" panose="00000500000000000000" pitchFamily="50" charset="0"/>
                        </a:rPr>
                        <a:t>​</a:t>
                      </a:r>
                      <a:r>
                        <a:rPr lang="en-US" sz="2000" b="0" i="0">
                          <a:solidFill>
                            <a:srgbClr val="000000"/>
                          </a:solidFill>
                          <a:effectLst/>
                          <a:latin typeface="Trefoil Sans" panose="00000500000000000000" pitchFamily="50" charset="0"/>
                        </a:rPr>
                        <a:t>​</a:t>
                      </a:r>
                      <a:endParaRPr lang="en-US" sz="2000" b="0" i="0">
                        <a:solidFill>
                          <a:srgbClr val="000000"/>
                        </a:solidFill>
                        <a:effectLst/>
                      </a:endParaRPr>
                    </a:p>
                  </a:txBody>
                  <a:tcPr marL="57291" marR="57291" marT="28645" marB="28645" anchor="b">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00B050"/>
                    </a:solidFill>
                  </a:tcPr>
                </a:tc>
                <a:tc>
                  <a:txBody>
                    <a:bodyPr/>
                    <a:lstStyle/>
                    <a:p>
                      <a:pPr algn="l" rtl="0" fontAlgn="base"/>
                      <a:r>
                        <a:rPr lang="en-US" sz="2000" b="1" i="0" dirty="0">
                          <a:solidFill>
                            <a:srgbClr val="FFFFFF"/>
                          </a:solidFill>
                          <a:effectLst/>
                          <a:latin typeface="Trefoil Sans" panose="00000500000000000000" pitchFamily="50" charset="0"/>
                        </a:rPr>
                        <a:t>Slide Number</a:t>
                      </a:r>
                      <a:r>
                        <a:rPr lang="en-US" sz="2000" b="0" i="0" dirty="0">
                          <a:solidFill>
                            <a:srgbClr val="FFFFFF"/>
                          </a:solidFill>
                          <a:effectLst/>
                          <a:latin typeface="Trefoil Sans" panose="00000500000000000000" pitchFamily="50" charset="0"/>
                        </a:rPr>
                        <a:t>​</a:t>
                      </a:r>
                      <a:r>
                        <a:rPr lang="en-US" sz="2000" b="0" i="0" dirty="0">
                          <a:solidFill>
                            <a:srgbClr val="000000"/>
                          </a:solidFill>
                          <a:effectLst/>
                          <a:latin typeface="Trefoil Sans" panose="00000500000000000000" pitchFamily="50" charset="0"/>
                        </a:rPr>
                        <a:t>​</a:t>
                      </a:r>
                      <a:endParaRPr lang="en-US" sz="2000" b="0" i="0" dirty="0">
                        <a:solidFill>
                          <a:srgbClr val="000000"/>
                        </a:solidFill>
                        <a:effectLst/>
                      </a:endParaRPr>
                    </a:p>
                  </a:txBody>
                  <a:tcPr marL="57291" marR="57291" marT="28645" marB="28645" anchor="b">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00B050"/>
                    </a:solidFill>
                  </a:tcPr>
                </a:tc>
                <a:tc>
                  <a:txBody>
                    <a:bodyPr/>
                    <a:lstStyle/>
                    <a:p>
                      <a:pPr algn="l" rtl="0" fontAlgn="base"/>
                      <a:r>
                        <a:rPr lang="en-US" sz="2000" b="1" i="0">
                          <a:solidFill>
                            <a:srgbClr val="FFFFFF"/>
                          </a:solidFill>
                          <a:effectLst/>
                          <a:latin typeface="Trefoil Sans" panose="00000500000000000000" pitchFamily="50" charset="0"/>
                        </a:rPr>
                        <a:t>Time</a:t>
                      </a:r>
                      <a:r>
                        <a:rPr lang="en-US" sz="2000" b="0" i="0">
                          <a:solidFill>
                            <a:srgbClr val="FFFFFF"/>
                          </a:solidFill>
                          <a:effectLst/>
                          <a:latin typeface="Trefoil Sans" panose="00000500000000000000" pitchFamily="50" charset="0"/>
                        </a:rPr>
                        <a:t>​</a:t>
                      </a:r>
                      <a:r>
                        <a:rPr lang="en-US" sz="2000" b="0" i="0">
                          <a:solidFill>
                            <a:srgbClr val="000000"/>
                          </a:solidFill>
                          <a:effectLst/>
                          <a:latin typeface="Trefoil Sans" panose="00000500000000000000" pitchFamily="50" charset="0"/>
                        </a:rPr>
                        <a:t>​</a:t>
                      </a:r>
                      <a:endParaRPr lang="en-US" sz="2000" b="0" i="0">
                        <a:solidFill>
                          <a:srgbClr val="000000"/>
                        </a:solidFill>
                        <a:effectLst/>
                      </a:endParaRPr>
                    </a:p>
                  </a:txBody>
                  <a:tcPr marL="57291" marR="57291" marT="28645" marB="28645" anchor="b">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00B050"/>
                    </a:solidFill>
                  </a:tcPr>
                </a:tc>
                <a:tc>
                  <a:txBody>
                    <a:bodyPr/>
                    <a:lstStyle/>
                    <a:p>
                      <a:pPr algn="l" rtl="0" fontAlgn="base"/>
                      <a:r>
                        <a:rPr lang="en-US" sz="2000" b="1" i="0">
                          <a:solidFill>
                            <a:srgbClr val="FFFFFF"/>
                          </a:solidFill>
                          <a:effectLst/>
                          <a:latin typeface="Trefoil Sans" panose="00000500000000000000" pitchFamily="50" charset="0"/>
                        </a:rPr>
                        <a:t>Notes</a:t>
                      </a:r>
                      <a:r>
                        <a:rPr lang="en-US" sz="2000" b="0" i="0">
                          <a:solidFill>
                            <a:srgbClr val="FFFFFF"/>
                          </a:solidFill>
                          <a:effectLst/>
                          <a:latin typeface="Trefoil Sans" panose="00000500000000000000" pitchFamily="50" charset="0"/>
                        </a:rPr>
                        <a:t>​</a:t>
                      </a:r>
                      <a:r>
                        <a:rPr lang="en-US" sz="2000" b="0" i="0">
                          <a:solidFill>
                            <a:srgbClr val="000000"/>
                          </a:solidFill>
                          <a:effectLst/>
                          <a:latin typeface="Trefoil Sans" panose="00000500000000000000" pitchFamily="50" charset="0"/>
                        </a:rPr>
                        <a:t>​</a:t>
                      </a:r>
                      <a:endParaRPr lang="en-US" sz="2000" b="0" i="0">
                        <a:solidFill>
                          <a:srgbClr val="000000"/>
                        </a:solidFill>
                        <a:effectLst/>
                      </a:endParaRPr>
                    </a:p>
                  </a:txBody>
                  <a:tcPr marL="57291" marR="57291" marT="28645" marB="28645" anchor="b">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3846126602"/>
                  </a:ext>
                </a:extLst>
              </a:tr>
              <a:tr h="668438">
                <a:tc>
                  <a:txBody>
                    <a:bodyPr/>
                    <a:lstStyle/>
                    <a:p>
                      <a:pPr algn="l" rtl="0" fontAlgn="base"/>
                      <a:r>
                        <a:rPr lang="en-US" sz="2000" b="0" i="0" dirty="0">
                          <a:solidFill>
                            <a:srgbClr val="000000"/>
                          </a:solidFill>
                          <a:effectLst/>
                          <a:latin typeface="Trefoil Sans" panose="00000500000000000000" pitchFamily="50" charset="0"/>
                        </a:rPr>
                        <a:t>Intro/Promise &amp; Law</a:t>
                      </a:r>
                      <a:r>
                        <a:rPr lang="en-US" sz="2000" b="0" i="0" dirty="0">
                          <a:solidFill>
                            <a:srgbClr val="FFFFFF"/>
                          </a:solidFill>
                          <a:effectLst/>
                          <a:latin typeface="Trefoil Sans" panose="00000500000000000000" pitchFamily="50" charset="0"/>
                        </a:rPr>
                        <a:t>​</a:t>
                      </a:r>
                      <a:r>
                        <a:rPr lang="en-US" sz="2000" b="0" i="0" dirty="0">
                          <a:solidFill>
                            <a:srgbClr val="000000"/>
                          </a:solidFill>
                          <a:effectLst/>
                          <a:latin typeface="Trefoil Sans" panose="00000500000000000000" pitchFamily="50" charset="0"/>
                        </a:rPr>
                        <a:t>​</a:t>
                      </a:r>
                      <a:endParaRPr lang="en-US" sz="2000" b="0" i="0" dirty="0">
                        <a:solidFill>
                          <a:srgbClr val="000000"/>
                        </a:solidFill>
                        <a:effectLst/>
                      </a:endParaRPr>
                    </a:p>
                  </a:txBody>
                  <a:tcPr marL="57291" marR="57291" marT="28645" marB="28645"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l" rtl="0" fontAlgn="base"/>
                      <a:r>
                        <a:rPr lang="en-US" sz="2000" b="0" i="0">
                          <a:solidFill>
                            <a:srgbClr val="000000"/>
                          </a:solidFill>
                          <a:effectLst/>
                          <a:latin typeface="Trefoil Sans" panose="00000500000000000000" pitchFamily="50" charset="0"/>
                        </a:rPr>
                        <a:t>Slide 5-7​</a:t>
                      </a:r>
                      <a:endParaRPr lang="en-US" sz="2000" b="0" i="0">
                        <a:solidFill>
                          <a:srgbClr val="000000"/>
                        </a:solidFill>
                        <a:effectLst/>
                      </a:endParaRPr>
                    </a:p>
                  </a:txBody>
                  <a:tcPr marL="57291" marR="57291" marT="28645" marB="28645"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l" rtl="0" fontAlgn="base"/>
                      <a:r>
                        <a:rPr lang="en-US" sz="2000" b="0" i="0">
                          <a:solidFill>
                            <a:srgbClr val="000000"/>
                          </a:solidFill>
                          <a:effectLst/>
                          <a:latin typeface="Trefoil Sans" panose="00000500000000000000" pitchFamily="50" charset="0"/>
                        </a:rPr>
                        <a:t>5 min</a:t>
                      </a:r>
                      <a:r>
                        <a:rPr lang="en-US" sz="2000" b="0" i="0">
                          <a:solidFill>
                            <a:srgbClr val="FFFFFF"/>
                          </a:solidFill>
                          <a:effectLst/>
                          <a:latin typeface="Trefoil Sans" panose="00000500000000000000" pitchFamily="50" charset="0"/>
                        </a:rPr>
                        <a:t>​</a:t>
                      </a:r>
                      <a:r>
                        <a:rPr lang="en-US" sz="2000" b="0" i="0">
                          <a:solidFill>
                            <a:srgbClr val="000000"/>
                          </a:solidFill>
                          <a:effectLst/>
                          <a:latin typeface="Trefoil Sans" panose="00000500000000000000" pitchFamily="50" charset="0"/>
                        </a:rPr>
                        <a:t>​</a:t>
                      </a:r>
                      <a:endParaRPr lang="en-US" sz="2000" b="0" i="0">
                        <a:solidFill>
                          <a:srgbClr val="000000"/>
                        </a:solidFill>
                        <a:effectLst/>
                      </a:endParaRPr>
                    </a:p>
                  </a:txBody>
                  <a:tcPr marL="57291" marR="57291" marT="28645" marB="28645"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l" rtl="0" fontAlgn="base"/>
                      <a:r>
                        <a:rPr lang="en-US" sz="2000" b="0" i="0">
                          <a:solidFill>
                            <a:srgbClr val="000000"/>
                          </a:solidFill>
                          <a:effectLst/>
                          <a:latin typeface="Trefoil Sans" panose="00000500000000000000" pitchFamily="50" charset="0"/>
                        </a:rPr>
                        <a:t>​​</a:t>
                      </a:r>
                      <a:endParaRPr lang="en-US" sz="2000" b="0" i="0">
                        <a:solidFill>
                          <a:srgbClr val="000000"/>
                        </a:solidFill>
                        <a:effectLst/>
                      </a:endParaRPr>
                    </a:p>
                  </a:txBody>
                  <a:tcPr marL="57291" marR="57291" marT="28645" marB="28645"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8477621"/>
                  </a:ext>
                </a:extLst>
              </a:tr>
              <a:tr h="668438">
                <a:tc>
                  <a:txBody>
                    <a:bodyPr/>
                    <a:lstStyle/>
                    <a:p>
                      <a:pPr algn="l" rtl="0" fontAlgn="base"/>
                      <a:r>
                        <a:rPr lang="en-US" sz="2000" b="0" i="0">
                          <a:solidFill>
                            <a:srgbClr val="000000"/>
                          </a:solidFill>
                          <a:effectLst/>
                          <a:latin typeface="Trefoil Sans" panose="00000500000000000000" pitchFamily="50" charset="0"/>
                        </a:rPr>
                        <a:t>Icebreaker</a:t>
                      </a:r>
                      <a:r>
                        <a:rPr lang="en-US" sz="2000" b="0" i="0">
                          <a:solidFill>
                            <a:srgbClr val="FFFFFF"/>
                          </a:solidFill>
                          <a:effectLst/>
                          <a:latin typeface="Trefoil Sans" panose="00000500000000000000" pitchFamily="50" charset="0"/>
                        </a:rPr>
                        <a:t>​</a:t>
                      </a:r>
                      <a:r>
                        <a:rPr lang="en-US" sz="2000" b="0" i="0">
                          <a:solidFill>
                            <a:srgbClr val="000000"/>
                          </a:solidFill>
                          <a:effectLst/>
                          <a:latin typeface="Trefoil Sans" panose="00000500000000000000" pitchFamily="50" charset="0"/>
                        </a:rPr>
                        <a:t>​</a:t>
                      </a:r>
                      <a:endParaRPr lang="en-US" sz="2000" b="0" i="0">
                        <a:solidFill>
                          <a:srgbClr val="000000"/>
                        </a:solidFill>
                        <a:effectLst/>
                      </a:endParaRPr>
                    </a:p>
                  </a:txBody>
                  <a:tcPr marL="57291" marR="57291" marT="28645" marB="28645"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l" rtl="0" fontAlgn="base"/>
                      <a:r>
                        <a:rPr lang="en-US" sz="2000" b="0" i="0">
                          <a:solidFill>
                            <a:srgbClr val="000000"/>
                          </a:solidFill>
                          <a:effectLst/>
                          <a:latin typeface="Trefoil Sans" panose="00000500000000000000" pitchFamily="50" charset="0"/>
                        </a:rPr>
                        <a:t>Slide 8​</a:t>
                      </a:r>
                      <a:endParaRPr lang="en-US" sz="2000" b="0" i="0">
                        <a:solidFill>
                          <a:srgbClr val="000000"/>
                        </a:solidFill>
                        <a:effectLst/>
                      </a:endParaRPr>
                    </a:p>
                  </a:txBody>
                  <a:tcPr marL="57291" marR="57291" marT="28645" marB="28645"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l" rtl="0" fontAlgn="base"/>
                      <a:r>
                        <a:rPr lang="en-US" sz="2000" b="0" i="0">
                          <a:solidFill>
                            <a:srgbClr val="000000"/>
                          </a:solidFill>
                          <a:effectLst/>
                          <a:latin typeface="Trefoil Sans" panose="00000500000000000000" pitchFamily="50" charset="0"/>
                        </a:rPr>
                        <a:t>10 min</a:t>
                      </a:r>
                      <a:r>
                        <a:rPr lang="en-US" sz="2000" b="0" i="0">
                          <a:solidFill>
                            <a:srgbClr val="FFFFFF"/>
                          </a:solidFill>
                          <a:effectLst/>
                          <a:latin typeface="Trefoil Sans" panose="00000500000000000000" pitchFamily="50" charset="0"/>
                        </a:rPr>
                        <a:t>​</a:t>
                      </a:r>
                      <a:r>
                        <a:rPr lang="en-US" sz="2000" b="0" i="0">
                          <a:solidFill>
                            <a:srgbClr val="000000"/>
                          </a:solidFill>
                          <a:effectLst/>
                          <a:latin typeface="Trefoil Sans" panose="00000500000000000000" pitchFamily="50" charset="0"/>
                        </a:rPr>
                        <a:t>​</a:t>
                      </a:r>
                      <a:endParaRPr lang="en-US" sz="2000" b="0" i="0">
                        <a:solidFill>
                          <a:srgbClr val="000000"/>
                        </a:solidFill>
                        <a:effectLst/>
                      </a:endParaRPr>
                    </a:p>
                  </a:txBody>
                  <a:tcPr marL="57291" marR="57291" marT="28645" marB="28645"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l" rtl="0" fontAlgn="base"/>
                      <a:r>
                        <a:rPr lang="en-US" sz="2000" b="0" i="0">
                          <a:solidFill>
                            <a:srgbClr val="000000"/>
                          </a:solidFill>
                          <a:effectLst/>
                          <a:latin typeface="Trefoil Sans" panose="00000500000000000000" pitchFamily="50" charset="0"/>
                        </a:rPr>
                        <a:t>​​</a:t>
                      </a:r>
                      <a:endParaRPr lang="en-US" sz="2000" b="0" i="0">
                        <a:solidFill>
                          <a:srgbClr val="000000"/>
                        </a:solidFill>
                        <a:effectLst/>
                      </a:endParaRPr>
                    </a:p>
                  </a:txBody>
                  <a:tcPr marL="57291" marR="57291" marT="28645" marB="28645"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1497103"/>
                  </a:ext>
                </a:extLst>
              </a:tr>
              <a:tr h="954911">
                <a:tc>
                  <a:txBody>
                    <a:bodyPr/>
                    <a:lstStyle/>
                    <a:p>
                      <a:pPr algn="l" rtl="0" fontAlgn="base"/>
                      <a:r>
                        <a:rPr lang="en-US" sz="2000" b="0" i="0">
                          <a:solidFill>
                            <a:srgbClr val="000000"/>
                          </a:solidFill>
                          <a:effectLst/>
                          <a:latin typeface="Trefoil Sans" panose="00000500000000000000" pitchFamily="50" charset="0"/>
                        </a:rPr>
                        <a:t>Badge Overview</a:t>
                      </a:r>
                      <a:r>
                        <a:rPr lang="en-US" sz="2000" b="0" i="0">
                          <a:solidFill>
                            <a:srgbClr val="FFFFFF"/>
                          </a:solidFill>
                          <a:effectLst/>
                          <a:latin typeface="Trefoil Sans" panose="00000500000000000000" pitchFamily="50" charset="0"/>
                        </a:rPr>
                        <a:t>​</a:t>
                      </a:r>
                      <a:r>
                        <a:rPr lang="en-US" sz="2000" b="0" i="0">
                          <a:solidFill>
                            <a:srgbClr val="000000"/>
                          </a:solidFill>
                          <a:effectLst/>
                          <a:latin typeface="Trefoil Sans" panose="00000500000000000000" pitchFamily="50" charset="0"/>
                        </a:rPr>
                        <a:t> &amp; Ground Rules​</a:t>
                      </a:r>
                      <a:endParaRPr lang="en-US" sz="2000" b="0" i="0">
                        <a:solidFill>
                          <a:srgbClr val="000000"/>
                        </a:solidFill>
                        <a:effectLst/>
                      </a:endParaRPr>
                    </a:p>
                  </a:txBody>
                  <a:tcPr marL="57291" marR="57291" marT="28645" marB="28645"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l" rtl="0" fontAlgn="base"/>
                      <a:r>
                        <a:rPr lang="en-US" sz="2000" b="0" i="0" dirty="0">
                          <a:solidFill>
                            <a:srgbClr val="000000"/>
                          </a:solidFill>
                          <a:effectLst/>
                          <a:latin typeface="Trefoil Sans" panose="00000500000000000000" pitchFamily="50" charset="0"/>
                        </a:rPr>
                        <a:t>Slide 9-10​</a:t>
                      </a:r>
                      <a:endParaRPr lang="en-US" sz="2000" b="0" i="0" dirty="0">
                        <a:solidFill>
                          <a:srgbClr val="000000"/>
                        </a:solidFill>
                        <a:effectLst/>
                      </a:endParaRPr>
                    </a:p>
                  </a:txBody>
                  <a:tcPr marL="57291" marR="57291" marT="28645" marB="28645"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l" rtl="0" fontAlgn="base"/>
                      <a:r>
                        <a:rPr lang="en-US" sz="2000" b="0" i="0">
                          <a:solidFill>
                            <a:srgbClr val="000000"/>
                          </a:solidFill>
                          <a:effectLst/>
                          <a:latin typeface="Trefoil Sans" panose="00000500000000000000" pitchFamily="50" charset="0"/>
                        </a:rPr>
                        <a:t>5 min</a:t>
                      </a:r>
                      <a:r>
                        <a:rPr lang="en-US" sz="2000" b="0" i="0">
                          <a:solidFill>
                            <a:srgbClr val="FFFFFF"/>
                          </a:solidFill>
                          <a:effectLst/>
                          <a:latin typeface="Trefoil Sans" panose="00000500000000000000" pitchFamily="50" charset="0"/>
                        </a:rPr>
                        <a:t>​</a:t>
                      </a:r>
                      <a:r>
                        <a:rPr lang="en-US" sz="2000" b="0" i="0">
                          <a:solidFill>
                            <a:srgbClr val="000000"/>
                          </a:solidFill>
                          <a:effectLst/>
                          <a:latin typeface="Trefoil Sans" panose="00000500000000000000" pitchFamily="50" charset="0"/>
                        </a:rPr>
                        <a:t>​</a:t>
                      </a:r>
                      <a:endParaRPr lang="en-US" sz="2000" b="0" i="0">
                        <a:solidFill>
                          <a:srgbClr val="000000"/>
                        </a:solidFill>
                        <a:effectLst/>
                      </a:endParaRPr>
                    </a:p>
                  </a:txBody>
                  <a:tcPr marL="57291" marR="57291" marT="28645" marB="28645"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l" rtl="0" fontAlgn="base"/>
                      <a:r>
                        <a:rPr lang="en-US" sz="2000" b="0" i="0">
                          <a:solidFill>
                            <a:srgbClr val="000000"/>
                          </a:solidFill>
                          <a:effectLst/>
                          <a:latin typeface="Trefoil Sans" panose="00000500000000000000" pitchFamily="50" charset="0"/>
                        </a:rPr>
                        <a:t>​​</a:t>
                      </a:r>
                      <a:endParaRPr lang="en-US" sz="2000" b="0" i="0">
                        <a:solidFill>
                          <a:srgbClr val="000000"/>
                        </a:solidFill>
                        <a:effectLst/>
                      </a:endParaRPr>
                    </a:p>
                  </a:txBody>
                  <a:tcPr marL="57291" marR="57291" marT="28645" marB="28645"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2936860"/>
                  </a:ext>
                </a:extLst>
              </a:tr>
              <a:tr h="954911">
                <a:tc>
                  <a:txBody>
                    <a:bodyPr/>
                    <a:lstStyle/>
                    <a:p>
                      <a:pPr algn="l" rtl="0" fontAlgn="base"/>
                      <a:r>
                        <a:rPr lang="en-US" sz="2000" b="0" i="0" dirty="0">
                          <a:solidFill>
                            <a:srgbClr val="000000"/>
                          </a:solidFill>
                          <a:effectLst/>
                          <a:latin typeface="Trefoil Sans" panose="00000500000000000000" pitchFamily="50" charset="0"/>
                        </a:rPr>
                        <a:t>Me, My Identity, and I ​</a:t>
                      </a:r>
                      <a:endParaRPr lang="en-US" sz="2000" b="0" i="0" dirty="0">
                        <a:solidFill>
                          <a:srgbClr val="000000"/>
                        </a:solidFill>
                        <a:effectLst/>
                      </a:endParaRPr>
                    </a:p>
                  </a:txBody>
                  <a:tcPr marL="57291" marR="57291" marT="28645" marB="28645"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l" rtl="0" fontAlgn="base"/>
                      <a:r>
                        <a:rPr lang="en-US" sz="2000" b="0" i="0" dirty="0">
                          <a:solidFill>
                            <a:srgbClr val="000000"/>
                          </a:solidFill>
                          <a:effectLst/>
                          <a:latin typeface="Trefoil Sans" panose="00000500000000000000" pitchFamily="50" charset="0"/>
                        </a:rPr>
                        <a:t>Slide 11-16</a:t>
                      </a:r>
                      <a:endParaRPr lang="en-US" sz="2000" b="0" i="0" dirty="0">
                        <a:solidFill>
                          <a:srgbClr val="000000"/>
                        </a:solidFill>
                        <a:effectLst/>
                      </a:endParaRPr>
                    </a:p>
                  </a:txBody>
                  <a:tcPr marL="57291" marR="57291" marT="28645" marB="28645"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l" rtl="0" fontAlgn="base"/>
                      <a:r>
                        <a:rPr lang="en-US" sz="2000" b="0" i="0" dirty="0">
                          <a:solidFill>
                            <a:srgbClr val="000000"/>
                          </a:solidFill>
                          <a:effectLst/>
                          <a:latin typeface="Trefoil Sans" panose="00000500000000000000" pitchFamily="50" charset="0"/>
                        </a:rPr>
                        <a:t>30 min​</a:t>
                      </a:r>
                      <a:endParaRPr lang="en-US" sz="2000" b="0" i="0" dirty="0">
                        <a:solidFill>
                          <a:srgbClr val="000000"/>
                        </a:solidFill>
                        <a:effectLst/>
                      </a:endParaRPr>
                    </a:p>
                  </a:txBody>
                  <a:tcPr marL="57291" marR="57291" marT="28645" marB="28645"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l" rtl="0" fontAlgn="base"/>
                      <a:r>
                        <a:rPr lang="en-US" sz="2000" b="0" i="0">
                          <a:solidFill>
                            <a:srgbClr val="000000"/>
                          </a:solidFill>
                          <a:effectLst/>
                          <a:latin typeface="Trefoil Sans" panose="00000500000000000000" pitchFamily="50" charset="0"/>
                        </a:rPr>
                        <a:t>Girls explore their personal identities ​</a:t>
                      </a:r>
                      <a:endParaRPr lang="en-US" sz="2000" b="0" i="0">
                        <a:solidFill>
                          <a:srgbClr val="000000"/>
                        </a:solidFill>
                        <a:effectLst/>
                      </a:endParaRPr>
                    </a:p>
                  </a:txBody>
                  <a:tcPr marL="57291" marR="57291" marT="28645" marB="28645"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8807937"/>
                  </a:ext>
                </a:extLst>
              </a:tr>
              <a:tr h="954911">
                <a:tc>
                  <a:txBody>
                    <a:bodyPr/>
                    <a:lstStyle/>
                    <a:p>
                      <a:pPr algn="l" rtl="0" fontAlgn="base"/>
                      <a:r>
                        <a:rPr lang="en-US" sz="2000" b="0" i="0" dirty="0">
                          <a:solidFill>
                            <a:srgbClr val="000000"/>
                          </a:solidFill>
                          <a:effectLst/>
                          <a:latin typeface="Trefoil Sans" panose="00000500000000000000" pitchFamily="50" charset="0"/>
                        </a:rPr>
                        <a:t>What’s Cultural Appropriation? </a:t>
                      </a:r>
                      <a:endParaRPr lang="en-US" sz="2000" b="0" i="0" dirty="0">
                        <a:solidFill>
                          <a:srgbClr val="000000"/>
                        </a:solidFill>
                        <a:effectLst/>
                      </a:endParaRPr>
                    </a:p>
                  </a:txBody>
                  <a:tcPr marL="57291" marR="57291" marT="28645" marB="28645"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l" rtl="0" fontAlgn="base"/>
                      <a:r>
                        <a:rPr lang="en-US" sz="2000" b="0" i="0" dirty="0">
                          <a:solidFill>
                            <a:srgbClr val="000000"/>
                          </a:solidFill>
                          <a:effectLst/>
                          <a:latin typeface="Trefoil Sans" panose="00000500000000000000" pitchFamily="50" charset="0"/>
                        </a:rPr>
                        <a:t>Slide 17-21</a:t>
                      </a:r>
                      <a:endParaRPr lang="en-US" sz="2000" b="0" i="0" dirty="0">
                        <a:solidFill>
                          <a:srgbClr val="000000"/>
                        </a:solidFill>
                        <a:effectLst/>
                      </a:endParaRPr>
                    </a:p>
                  </a:txBody>
                  <a:tcPr marL="57291" marR="57291" marT="28645" marB="28645"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l" rtl="0" fontAlgn="base"/>
                      <a:r>
                        <a:rPr lang="en-US" sz="2000" b="0" i="0">
                          <a:solidFill>
                            <a:srgbClr val="000000"/>
                          </a:solidFill>
                          <a:effectLst/>
                          <a:latin typeface="Trefoil Sans" panose="00000500000000000000" pitchFamily="50" charset="0"/>
                        </a:rPr>
                        <a:t>25 minutes</a:t>
                      </a:r>
                      <a:r>
                        <a:rPr lang="en-US" sz="2000" b="0" i="0">
                          <a:solidFill>
                            <a:srgbClr val="FFFFFF"/>
                          </a:solidFill>
                          <a:effectLst/>
                          <a:latin typeface="Trefoil Sans" panose="00000500000000000000" pitchFamily="50" charset="0"/>
                        </a:rPr>
                        <a:t>​</a:t>
                      </a:r>
                      <a:r>
                        <a:rPr lang="en-US" sz="2000" b="0" i="0">
                          <a:solidFill>
                            <a:srgbClr val="000000"/>
                          </a:solidFill>
                          <a:effectLst/>
                          <a:latin typeface="Trefoil Sans" panose="00000500000000000000" pitchFamily="50" charset="0"/>
                        </a:rPr>
                        <a:t>​</a:t>
                      </a:r>
                      <a:endParaRPr lang="en-US" sz="2000" b="0" i="0">
                        <a:solidFill>
                          <a:srgbClr val="000000"/>
                        </a:solidFill>
                        <a:effectLst/>
                      </a:endParaRPr>
                    </a:p>
                  </a:txBody>
                  <a:tcPr marL="57291" marR="57291" marT="28645" marB="28645"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l" rtl="0" fontAlgn="base"/>
                      <a:r>
                        <a:rPr lang="en-US" sz="2000" b="0" i="0" dirty="0">
                          <a:solidFill>
                            <a:srgbClr val="000000"/>
                          </a:solidFill>
                          <a:effectLst/>
                          <a:latin typeface="Trefoil Sans" panose="00000500000000000000" pitchFamily="50" charset="0"/>
                        </a:rPr>
                        <a:t>Girls learn about cultural appropriation </a:t>
                      </a:r>
                      <a:endParaRPr lang="en-US" sz="2000" b="0" i="0" dirty="0">
                        <a:solidFill>
                          <a:srgbClr val="000000"/>
                        </a:solidFill>
                        <a:effectLst/>
                      </a:endParaRPr>
                    </a:p>
                  </a:txBody>
                  <a:tcPr marL="57291" marR="57291" marT="28645" marB="28645"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5137371"/>
                  </a:ext>
                </a:extLst>
              </a:tr>
              <a:tr h="954911">
                <a:tc>
                  <a:txBody>
                    <a:bodyPr/>
                    <a:lstStyle/>
                    <a:p>
                      <a:pPr algn="l" rtl="0" fontAlgn="base"/>
                      <a:r>
                        <a:rPr lang="en-US" sz="2000" b="0" i="0" dirty="0">
                          <a:solidFill>
                            <a:srgbClr val="000000"/>
                          </a:solidFill>
                          <a:effectLst/>
                          <a:latin typeface="Trefoil Sans" panose="00000500000000000000" pitchFamily="50" charset="0"/>
                        </a:rPr>
                        <a:t>Just Because Poems </a:t>
                      </a:r>
                      <a:endParaRPr lang="en-US" sz="2000" b="0" i="0" dirty="0">
                        <a:solidFill>
                          <a:srgbClr val="000000"/>
                        </a:solidFill>
                        <a:effectLst/>
                      </a:endParaRPr>
                    </a:p>
                  </a:txBody>
                  <a:tcPr marL="57291" marR="57291" marT="28645" marB="28645"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l" rtl="0" fontAlgn="base"/>
                      <a:r>
                        <a:rPr lang="en-US" sz="2000" b="0" i="0" dirty="0">
                          <a:solidFill>
                            <a:srgbClr val="000000"/>
                          </a:solidFill>
                          <a:effectLst/>
                          <a:latin typeface="Trefoil Sans" panose="00000500000000000000" pitchFamily="50" charset="0"/>
                        </a:rPr>
                        <a:t>Slide 22-23</a:t>
                      </a:r>
                      <a:endParaRPr lang="en-US" sz="2000" b="0" i="0" dirty="0">
                        <a:solidFill>
                          <a:srgbClr val="000000"/>
                        </a:solidFill>
                        <a:effectLst/>
                      </a:endParaRPr>
                    </a:p>
                  </a:txBody>
                  <a:tcPr marL="57291" marR="57291" marT="28645" marB="28645"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l" rtl="0" fontAlgn="base"/>
                      <a:r>
                        <a:rPr lang="en-US" sz="2000" b="0" i="0">
                          <a:solidFill>
                            <a:srgbClr val="000000"/>
                          </a:solidFill>
                          <a:effectLst/>
                          <a:latin typeface="Trefoil Sans" panose="00000500000000000000" pitchFamily="50" charset="0"/>
                        </a:rPr>
                        <a:t>20 min</a:t>
                      </a:r>
                      <a:r>
                        <a:rPr lang="en-US" sz="2000" b="0" i="0">
                          <a:solidFill>
                            <a:srgbClr val="FFFFFF"/>
                          </a:solidFill>
                          <a:effectLst/>
                          <a:latin typeface="Trefoil Sans" panose="00000500000000000000" pitchFamily="50" charset="0"/>
                        </a:rPr>
                        <a:t>​</a:t>
                      </a:r>
                      <a:r>
                        <a:rPr lang="en-US" sz="2000" b="0" i="0">
                          <a:solidFill>
                            <a:srgbClr val="000000"/>
                          </a:solidFill>
                          <a:effectLst/>
                          <a:latin typeface="Trefoil Sans" panose="00000500000000000000" pitchFamily="50" charset="0"/>
                        </a:rPr>
                        <a:t>​</a:t>
                      </a:r>
                      <a:endParaRPr lang="en-US" sz="2000" b="0" i="0">
                        <a:solidFill>
                          <a:srgbClr val="000000"/>
                        </a:solidFill>
                        <a:effectLst/>
                      </a:endParaRPr>
                    </a:p>
                  </a:txBody>
                  <a:tcPr marL="57291" marR="57291" marT="28645" marB="28645"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l" rtl="0" fontAlgn="base"/>
                      <a:r>
                        <a:rPr lang="en-US" sz="2000" b="0" i="0" dirty="0">
                          <a:solidFill>
                            <a:srgbClr val="000000"/>
                          </a:solidFill>
                          <a:effectLst/>
                          <a:latin typeface="Trefoil Sans" panose="00000500000000000000" pitchFamily="50" charset="0"/>
                        </a:rPr>
                        <a:t>Girls write poems about their identities ​</a:t>
                      </a:r>
                      <a:endParaRPr lang="en-US" sz="2000" b="0" i="0" dirty="0">
                        <a:solidFill>
                          <a:srgbClr val="000000"/>
                        </a:solidFill>
                        <a:effectLst/>
                      </a:endParaRPr>
                    </a:p>
                  </a:txBody>
                  <a:tcPr marL="57291" marR="57291" marT="28645" marB="28645"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8989733"/>
                  </a:ext>
                </a:extLst>
              </a:tr>
              <a:tr h="668438">
                <a:tc>
                  <a:txBody>
                    <a:bodyPr/>
                    <a:lstStyle/>
                    <a:p>
                      <a:pPr algn="l" rtl="0" fontAlgn="base"/>
                      <a:r>
                        <a:rPr lang="en-US" sz="2000" b="0" i="0">
                          <a:solidFill>
                            <a:srgbClr val="000000"/>
                          </a:solidFill>
                          <a:effectLst/>
                          <a:latin typeface="Trefoil Sans" panose="00000500000000000000" pitchFamily="50" charset="0"/>
                        </a:rPr>
                        <a:t>Takeaways ​</a:t>
                      </a:r>
                      <a:endParaRPr lang="en-US" sz="2000" b="0" i="0">
                        <a:solidFill>
                          <a:srgbClr val="000000"/>
                        </a:solidFill>
                        <a:effectLst/>
                      </a:endParaRPr>
                    </a:p>
                  </a:txBody>
                  <a:tcPr marL="57291" marR="57291" marT="28645" marB="28645"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l" rtl="0" fontAlgn="base"/>
                      <a:r>
                        <a:rPr lang="en-US" sz="2000" b="0" i="0" dirty="0">
                          <a:solidFill>
                            <a:srgbClr val="000000"/>
                          </a:solidFill>
                          <a:effectLst/>
                          <a:latin typeface="Trefoil Sans" panose="00000500000000000000" pitchFamily="50" charset="0"/>
                        </a:rPr>
                        <a:t>Slide 24</a:t>
                      </a:r>
                      <a:endParaRPr lang="en-US" sz="2000" b="0" i="0" dirty="0">
                        <a:solidFill>
                          <a:srgbClr val="000000"/>
                        </a:solidFill>
                        <a:effectLst/>
                      </a:endParaRPr>
                    </a:p>
                  </a:txBody>
                  <a:tcPr marL="57291" marR="57291" marT="28645" marB="28645"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l" rtl="0" fontAlgn="base"/>
                      <a:r>
                        <a:rPr lang="en-US" sz="2000" b="0" i="0" dirty="0">
                          <a:solidFill>
                            <a:srgbClr val="000000"/>
                          </a:solidFill>
                          <a:effectLst/>
                          <a:latin typeface="Trefoil Sans" panose="00000500000000000000" pitchFamily="50" charset="0"/>
                        </a:rPr>
                        <a:t>10 min</a:t>
                      </a:r>
                      <a:r>
                        <a:rPr lang="en-US" sz="2000" b="0" i="0" dirty="0">
                          <a:solidFill>
                            <a:srgbClr val="FFFFFF"/>
                          </a:solidFill>
                          <a:effectLst/>
                          <a:latin typeface="Trefoil Sans" panose="00000500000000000000" pitchFamily="50" charset="0"/>
                        </a:rPr>
                        <a:t>​</a:t>
                      </a:r>
                      <a:r>
                        <a:rPr lang="en-US" sz="2000" b="0" i="0" dirty="0">
                          <a:solidFill>
                            <a:srgbClr val="000000"/>
                          </a:solidFill>
                          <a:effectLst/>
                          <a:latin typeface="Trefoil Sans" panose="00000500000000000000" pitchFamily="50" charset="0"/>
                        </a:rPr>
                        <a:t>​</a:t>
                      </a:r>
                      <a:endParaRPr lang="en-US" sz="2000" b="0" i="0" dirty="0">
                        <a:solidFill>
                          <a:srgbClr val="000000"/>
                        </a:solidFill>
                        <a:effectLst/>
                      </a:endParaRPr>
                    </a:p>
                  </a:txBody>
                  <a:tcPr marL="57291" marR="57291" marT="28645" marB="28645"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l" rtl="0" fontAlgn="base"/>
                      <a:r>
                        <a:rPr lang="en-US" sz="2000" b="0" i="0">
                          <a:solidFill>
                            <a:srgbClr val="000000"/>
                          </a:solidFill>
                          <a:effectLst/>
                          <a:latin typeface="Trefoil Sans" panose="00000500000000000000" pitchFamily="50" charset="0"/>
                        </a:rPr>
                        <a:t>Closing Debrief of the lesson ​</a:t>
                      </a:r>
                      <a:endParaRPr lang="en-US" sz="2000" b="0" i="0">
                        <a:solidFill>
                          <a:srgbClr val="000000"/>
                        </a:solidFill>
                        <a:effectLst/>
                      </a:endParaRPr>
                    </a:p>
                  </a:txBody>
                  <a:tcPr marL="57291" marR="57291" marT="28645" marB="28645"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025835"/>
                  </a:ext>
                </a:extLst>
              </a:tr>
              <a:tr h="668438">
                <a:tc>
                  <a:txBody>
                    <a:bodyPr/>
                    <a:lstStyle/>
                    <a:p>
                      <a:pPr algn="l" rtl="0" fontAlgn="base"/>
                      <a:r>
                        <a:rPr lang="en-US" sz="2000" b="0" i="0">
                          <a:solidFill>
                            <a:srgbClr val="000000"/>
                          </a:solidFill>
                          <a:effectLst/>
                          <a:latin typeface="Trefoil Sans" panose="00000500000000000000" pitchFamily="50" charset="0"/>
                        </a:rPr>
                        <a:t>More to Explore </a:t>
                      </a:r>
                      <a:r>
                        <a:rPr lang="en-US" sz="2000" b="0" i="0">
                          <a:solidFill>
                            <a:srgbClr val="FFFFFF"/>
                          </a:solidFill>
                          <a:effectLst/>
                          <a:latin typeface="Trefoil Sans" panose="00000500000000000000" pitchFamily="50" charset="0"/>
                        </a:rPr>
                        <a:t>​</a:t>
                      </a:r>
                      <a:r>
                        <a:rPr lang="en-US" sz="2000" b="0" i="0">
                          <a:solidFill>
                            <a:srgbClr val="000000"/>
                          </a:solidFill>
                          <a:effectLst/>
                          <a:latin typeface="Trefoil Sans" panose="00000500000000000000" pitchFamily="50" charset="0"/>
                        </a:rPr>
                        <a:t>​</a:t>
                      </a:r>
                      <a:endParaRPr lang="en-US" sz="2000" b="0" i="0">
                        <a:solidFill>
                          <a:srgbClr val="000000"/>
                        </a:solidFill>
                        <a:effectLst/>
                      </a:endParaRPr>
                    </a:p>
                  </a:txBody>
                  <a:tcPr marL="57291" marR="57291" marT="28645" marB="28645"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l" rtl="0" fontAlgn="base"/>
                      <a:r>
                        <a:rPr lang="en-US" sz="2000" b="0" i="0" dirty="0">
                          <a:solidFill>
                            <a:srgbClr val="000000"/>
                          </a:solidFill>
                          <a:effectLst/>
                          <a:latin typeface="Trefoil Sans" panose="00000500000000000000" pitchFamily="50" charset="0"/>
                        </a:rPr>
                        <a:t>Slide 25</a:t>
                      </a:r>
                      <a:endParaRPr lang="en-US" sz="2000" b="0" i="0" dirty="0">
                        <a:solidFill>
                          <a:srgbClr val="000000"/>
                        </a:solidFill>
                        <a:effectLst/>
                      </a:endParaRPr>
                    </a:p>
                  </a:txBody>
                  <a:tcPr marL="57291" marR="57291" marT="28645" marB="28645"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l" rtl="0" fontAlgn="base"/>
                      <a:r>
                        <a:rPr lang="en-US" sz="2000" b="0" i="0">
                          <a:solidFill>
                            <a:srgbClr val="000000"/>
                          </a:solidFill>
                          <a:effectLst/>
                          <a:latin typeface="Trefoil Sans" panose="00000500000000000000" pitchFamily="50" charset="0"/>
                        </a:rPr>
                        <a:t>3 min</a:t>
                      </a:r>
                      <a:r>
                        <a:rPr lang="en-US" sz="2000" b="0" i="0">
                          <a:solidFill>
                            <a:srgbClr val="FFFFFF"/>
                          </a:solidFill>
                          <a:effectLst/>
                          <a:latin typeface="Trefoil Sans" panose="00000500000000000000" pitchFamily="50" charset="0"/>
                        </a:rPr>
                        <a:t>​</a:t>
                      </a:r>
                      <a:r>
                        <a:rPr lang="en-US" sz="2000" b="0" i="0">
                          <a:solidFill>
                            <a:srgbClr val="000000"/>
                          </a:solidFill>
                          <a:effectLst/>
                          <a:latin typeface="Trefoil Sans" panose="00000500000000000000" pitchFamily="50" charset="0"/>
                        </a:rPr>
                        <a:t>​</a:t>
                      </a:r>
                      <a:endParaRPr lang="en-US" sz="2000" b="0" i="0">
                        <a:solidFill>
                          <a:srgbClr val="000000"/>
                        </a:solidFill>
                        <a:effectLst/>
                      </a:endParaRPr>
                    </a:p>
                  </a:txBody>
                  <a:tcPr marL="57291" marR="57291" marT="28645" marB="28645"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l" rtl="0" fontAlgn="base"/>
                      <a:r>
                        <a:rPr lang="en-US" sz="2000" b="0" i="0">
                          <a:solidFill>
                            <a:srgbClr val="000000"/>
                          </a:solidFill>
                          <a:effectLst/>
                          <a:latin typeface="Trefoil Sans" panose="00000500000000000000" pitchFamily="50" charset="0"/>
                        </a:rPr>
                        <a:t>Additional ​resources to explore ​</a:t>
                      </a:r>
                      <a:endParaRPr lang="en-US" sz="2000" b="0" i="0">
                        <a:solidFill>
                          <a:srgbClr val="000000"/>
                        </a:solidFill>
                        <a:effectLst/>
                      </a:endParaRPr>
                    </a:p>
                  </a:txBody>
                  <a:tcPr marL="57291" marR="57291" marT="28645" marB="28645"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1246586"/>
                  </a:ext>
                </a:extLst>
              </a:tr>
              <a:tr h="381965">
                <a:tc>
                  <a:txBody>
                    <a:bodyPr/>
                    <a:lstStyle/>
                    <a:p>
                      <a:pPr algn="l" rtl="0" fontAlgn="base"/>
                      <a:r>
                        <a:rPr lang="en-US" sz="2000" b="0" i="0" dirty="0">
                          <a:solidFill>
                            <a:srgbClr val="000000"/>
                          </a:solidFill>
                          <a:effectLst/>
                          <a:latin typeface="Trefoil Sans" panose="00000500000000000000" pitchFamily="50" charset="0"/>
                        </a:rPr>
                        <a:t>Wrapping Up </a:t>
                      </a:r>
                      <a:r>
                        <a:rPr lang="en-US" sz="2000" b="0" i="0" dirty="0">
                          <a:solidFill>
                            <a:srgbClr val="FFFFFF"/>
                          </a:solidFill>
                          <a:effectLst/>
                          <a:latin typeface="Trefoil Sans" panose="00000500000000000000" pitchFamily="50" charset="0"/>
                        </a:rPr>
                        <a:t>​</a:t>
                      </a:r>
                      <a:r>
                        <a:rPr lang="en-US" sz="2000" b="0" i="0" dirty="0">
                          <a:solidFill>
                            <a:srgbClr val="000000"/>
                          </a:solidFill>
                          <a:effectLst/>
                          <a:latin typeface="Trefoil Sans" panose="00000500000000000000" pitchFamily="50" charset="0"/>
                        </a:rPr>
                        <a:t>​</a:t>
                      </a:r>
                      <a:endParaRPr lang="en-US" sz="2000" b="0" i="0" dirty="0">
                        <a:solidFill>
                          <a:srgbClr val="000000"/>
                        </a:solidFill>
                        <a:effectLst/>
                      </a:endParaRPr>
                    </a:p>
                  </a:txBody>
                  <a:tcPr marL="57291" marR="57291" marT="28645" marB="28645"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l" rtl="0" fontAlgn="base"/>
                      <a:r>
                        <a:rPr lang="en-US" sz="2000" b="0" i="0" dirty="0">
                          <a:solidFill>
                            <a:srgbClr val="000000"/>
                          </a:solidFill>
                          <a:effectLst/>
                          <a:latin typeface="Trefoil Sans" panose="00000500000000000000" pitchFamily="50" charset="0"/>
                        </a:rPr>
                        <a:t>Slide 26</a:t>
                      </a:r>
                      <a:endParaRPr lang="en-US" sz="2000" b="0" i="0" dirty="0">
                        <a:solidFill>
                          <a:srgbClr val="000000"/>
                        </a:solidFill>
                        <a:effectLst/>
                      </a:endParaRPr>
                    </a:p>
                  </a:txBody>
                  <a:tcPr marL="57291" marR="57291" marT="28645" marB="28645"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l" rtl="0" fontAlgn="base"/>
                      <a:r>
                        <a:rPr lang="en-US" sz="2000" b="0" i="0">
                          <a:solidFill>
                            <a:srgbClr val="000000"/>
                          </a:solidFill>
                          <a:effectLst/>
                          <a:latin typeface="Trefoil Sans" panose="00000500000000000000" pitchFamily="50" charset="0"/>
                        </a:rPr>
                        <a:t>5 min </a:t>
                      </a:r>
                      <a:r>
                        <a:rPr lang="en-US" sz="2000" b="0" i="0">
                          <a:solidFill>
                            <a:srgbClr val="FFFFFF"/>
                          </a:solidFill>
                          <a:effectLst/>
                          <a:latin typeface="Trefoil Sans" panose="00000500000000000000" pitchFamily="50" charset="0"/>
                        </a:rPr>
                        <a:t>​</a:t>
                      </a:r>
                      <a:r>
                        <a:rPr lang="en-US" sz="2000" b="0" i="0">
                          <a:solidFill>
                            <a:srgbClr val="000000"/>
                          </a:solidFill>
                          <a:effectLst/>
                          <a:latin typeface="Trefoil Sans" panose="00000500000000000000" pitchFamily="50" charset="0"/>
                        </a:rPr>
                        <a:t>​</a:t>
                      </a:r>
                      <a:endParaRPr lang="en-US" sz="2000" b="0" i="0">
                        <a:solidFill>
                          <a:srgbClr val="000000"/>
                        </a:solidFill>
                        <a:effectLst/>
                      </a:endParaRPr>
                    </a:p>
                  </a:txBody>
                  <a:tcPr marL="57291" marR="57291" marT="28645" marB="28645"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l" rtl="0" fontAlgn="base"/>
                      <a:r>
                        <a:rPr lang="en-US" sz="2000" b="0" i="0" dirty="0">
                          <a:solidFill>
                            <a:srgbClr val="000000"/>
                          </a:solidFill>
                          <a:effectLst/>
                          <a:latin typeface="Trefoil Sans" panose="00000500000000000000" pitchFamily="50" charset="0"/>
                        </a:rPr>
                        <a:t>​​</a:t>
                      </a:r>
                      <a:endParaRPr lang="en-US" sz="2000" b="0" i="0" dirty="0">
                        <a:solidFill>
                          <a:srgbClr val="000000"/>
                        </a:solidFill>
                        <a:effectLst/>
                      </a:endParaRPr>
                    </a:p>
                  </a:txBody>
                  <a:tcPr marL="57291" marR="57291" marT="28645" marB="28645"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9099764"/>
                  </a:ext>
                </a:extLst>
              </a:tr>
            </a:tbl>
          </a:graphicData>
        </a:graphic>
      </p:graphicFrame>
      <p:sp>
        <p:nvSpPr>
          <p:cNvPr id="3" name="Rectangle 2">
            <a:extLst>
              <a:ext uri="{FF2B5EF4-FFF2-40B4-BE49-F238E27FC236}">
                <a16:creationId xmlns:a16="http://schemas.microsoft.com/office/drawing/2014/main" id="{E373ED85-0E83-45F6-8AA9-F97723F8DF39}"/>
              </a:ext>
            </a:extLst>
          </p:cNvPr>
          <p:cNvSpPr/>
          <p:nvPr/>
        </p:nvSpPr>
        <p:spPr>
          <a:xfrm>
            <a:off x="2397602" y="674758"/>
            <a:ext cx="13492796" cy="707886"/>
          </a:xfrm>
          <a:prstGeom prst="rect">
            <a:avLst/>
          </a:prstGeom>
        </p:spPr>
        <p:txBody>
          <a:bodyPr wrap="none">
            <a:spAutoFit/>
          </a:bodyPr>
          <a:lstStyle/>
          <a:p>
            <a:r>
              <a:rPr lang="en-US" sz="4000" b="1" dirty="0">
                <a:solidFill>
                  <a:srgbClr val="03A64F"/>
                </a:solidFill>
                <a:latin typeface="Trefoil Sans" panose="00000500000000000000" pitchFamily="50" charset="0"/>
              </a:rPr>
              <a:t>Cadette Diverse. Inclusive. Together. Meeting Overview</a:t>
            </a:r>
            <a:r>
              <a:rPr lang="en-US" sz="4000" dirty="0">
                <a:solidFill>
                  <a:srgbClr val="000000"/>
                </a:solidFill>
                <a:latin typeface="Trefoil Sans" panose="00000500000000000000" pitchFamily="50" charset="0"/>
              </a:rPr>
              <a:t>​​</a:t>
            </a:r>
            <a:endParaRPr lang="en-US" sz="4000" dirty="0"/>
          </a:p>
        </p:txBody>
      </p:sp>
    </p:spTree>
    <p:custDataLst>
      <p:tags r:id="rId1"/>
    </p:custDataLst>
    <p:extLst>
      <p:ext uri="{BB962C8B-B14F-4D97-AF65-F5344CB8AC3E}">
        <p14:creationId xmlns:p14="http://schemas.microsoft.com/office/powerpoint/2010/main" val="3467375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CF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4"/>
          <a:srcRect/>
          <a:stretch>
            <a:fillRect/>
          </a:stretch>
        </p:blipFill>
        <p:spPr>
          <a:xfrm rot="5400000">
            <a:off x="-3628336" y="-2739838"/>
            <a:ext cx="7537076" cy="7256937"/>
          </a:xfrm>
          <a:prstGeom prst="rect">
            <a:avLst/>
          </a:prstGeom>
        </p:spPr>
      </p:pic>
      <p:pic>
        <p:nvPicPr>
          <p:cNvPr id="3" name="Picture 3"/>
          <p:cNvPicPr>
            <a:picLocks noChangeAspect="1"/>
          </p:cNvPicPr>
          <p:nvPr/>
        </p:nvPicPr>
        <p:blipFill>
          <a:blip r:embed="rId5"/>
          <a:srcRect/>
          <a:stretch>
            <a:fillRect/>
          </a:stretch>
        </p:blipFill>
        <p:spPr>
          <a:xfrm rot="-5400000">
            <a:off x="14029090" y="5560279"/>
            <a:ext cx="7256937" cy="6987210"/>
          </a:xfrm>
          <a:prstGeom prst="rect">
            <a:avLst/>
          </a:prstGeom>
        </p:spPr>
      </p:pic>
      <p:sp>
        <p:nvSpPr>
          <p:cNvPr id="5" name="TextBox 5"/>
          <p:cNvSpPr txBox="1"/>
          <p:nvPr/>
        </p:nvSpPr>
        <p:spPr>
          <a:xfrm>
            <a:off x="1037664" y="859495"/>
            <a:ext cx="16535400" cy="2031325"/>
          </a:xfrm>
          <a:prstGeom prst="rect">
            <a:avLst/>
          </a:prstGeom>
        </p:spPr>
        <p:txBody>
          <a:bodyPr wrap="square" lIns="0" tIns="0" rIns="0" bIns="0" rtlCol="0" anchor="t">
            <a:spAutoFit/>
          </a:bodyPr>
          <a:lstStyle/>
          <a:p>
            <a:pPr algn="ctr"/>
            <a:r>
              <a:rPr lang="en-US" sz="6600" b="1" dirty="0">
                <a:solidFill>
                  <a:srgbClr val="91612F"/>
                </a:solidFill>
                <a:latin typeface="Linux Biolinum"/>
              </a:rPr>
              <a:t>Senior and Ambassador </a:t>
            </a:r>
          </a:p>
          <a:p>
            <a:pPr algn="ctr"/>
            <a:r>
              <a:rPr lang="en-US" sz="6600" b="1" dirty="0">
                <a:solidFill>
                  <a:srgbClr val="91612F"/>
                </a:solidFill>
                <a:latin typeface="Linux Biolinum"/>
              </a:rPr>
              <a:t>Diverse. Inclusive. Together. Patch </a:t>
            </a:r>
          </a:p>
        </p:txBody>
      </p:sp>
      <p:pic>
        <p:nvPicPr>
          <p:cNvPr id="7" name="Picture 7"/>
          <p:cNvPicPr>
            <a:picLocks noChangeAspect="1"/>
          </p:cNvPicPr>
          <p:nvPr/>
        </p:nvPicPr>
        <p:blipFill>
          <a:blip r:embed="rId6"/>
          <a:srcRect/>
          <a:stretch>
            <a:fillRect/>
          </a:stretch>
        </p:blipFill>
        <p:spPr>
          <a:xfrm rot="-10800000">
            <a:off x="-662519" y="4657168"/>
            <a:ext cx="1691219" cy="4627715"/>
          </a:xfrm>
          <a:prstGeom prst="rect">
            <a:avLst/>
          </a:prstGeom>
        </p:spPr>
      </p:pic>
      <p:pic>
        <p:nvPicPr>
          <p:cNvPr id="8" name="Picture 8"/>
          <p:cNvPicPr>
            <a:picLocks noChangeAspect="1"/>
          </p:cNvPicPr>
          <p:nvPr/>
        </p:nvPicPr>
        <p:blipFill>
          <a:blip r:embed="rId7"/>
          <a:srcRect/>
          <a:stretch>
            <a:fillRect/>
          </a:stretch>
        </p:blipFill>
        <p:spPr>
          <a:xfrm>
            <a:off x="-1253844" y="7492036"/>
            <a:ext cx="4565087" cy="4498686"/>
          </a:xfrm>
          <a:prstGeom prst="rect">
            <a:avLst/>
          </a:prstGeom>
        </p:spPr>
      </p:pic>
      <p:pic>
        <p:nvPicPr>
          <p:cNvPr id="9" name="Picture 9"/>
          <p:cNvPicPr>
            <a:picLocks noChangeAspect="1"/>
          </p:cNvPicPr>
          <p:nvPr/>
        </p:nvPicPr>
        <p:blipFill>
          <a:blip r:embed="rId6"/>
          <a:srcRect/>
          <a:stretch>
            <a:fillRect/>
          </a:stretch>
        </p:blipFill>
        <p:spPr>
          <a:xfrm>
            <a:off x="17259300" y="1002117"/>
            <a:ext cx="1691219" cy="4627715"/>
          </a:xfrm>
          <a:prstGeom prst="rect">
            <a:avLst/>
          </a:prstGeom>
        </p:spPr>
      </p:pic>
      <p:pic>
        <p:nvPicPr>
          <p:cNvPr id="10" name="Picture 10"/>
          <p:cNvPicPr>
            <a:picLocks noChangeAspect="1"/>
          </p:cNvPicPr>
          <p:nvPr/>
        </p:nvPicPr>
        <p:blipFill>
          <a:blip r:embed="rId7"/>
          <a:srcRect/>
          <a:stretch>
            <a:fillRect/>
          </a:stretch>
        </p:blipFill>
        <p:spPr>
          <a:xfrm>
            <a:off x="15197449" y="-1360712"/>
            <a:ext cx="4565087" cy="4498686"/>
          </a:xfrm>
          <a:prstGeom prst="rect">
            <a:avLst/>
          </a:prstGeom>
        </p:spPr>
      </p:pic>
      <p:pic>
        <p:nvPicPr>
          <p:cNvPr id="11" name="Picture 2">
            <a:extLst>
              <a:ext uri="{FF2B5EF4-FFF2-40B4-BE49-F238E27FC236}">
                <a16:creationId xmlns:a16="http://schemas.microsoft.com/office/drawing/2014/main" id="{1DB49D5A-8024-452D-9D66-8EBEE62CFFC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95800" y="3848100"/>
            <a:ext cx="8918612" cy="4313577"/>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7214EC65-16A2-42FE-8779-D163163B1508}"/>
              </a:ext>
            </a:extLst>
          </p:cNvPr>
          <p:cNvSpPr/>
          <p:nvPr/>
        </p:nvSpPr>
        <p:spPr>
          <a:xfrm>
            <a:off x="14404726" y="9768273"/>
            <a:ext cx="3700183" cy="369332"/>
          </a:xfrm>
          <a:prstGeom prst="rect">
            <a:avLst/>
          </a:prstGeom>
        </p:spPr>
        <p:txBody>
          <a:bodyPr wrap="square">
            <a:spAutoFit/>
          </a:bodyPr>
          <a:lstStyle/>
          <a:p>
            <a:r>
              <a:rPr lang="en-US" b="1" dirty="0">
                <a:solidFill>
                  <a:srgbClr val="000000"/>
                </a:solidFill>
                <a:latin typeface="Trefoil Sans" panose="00000500000000000000" pitchFamily="50" charset="0"/>
              </a:rPr>
              <a:t> Girl Scouts River Valleys </a:t>
            </a:r>
            <a:endParaRPr lang="en-US" b="1" dirty="0"/>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CF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4"/>
          <a:srcRect/>
          <a:stretch>
            <a:fillRect/>
          </a:stretch>
        </p:blipFill>
        <p:spPr>
          <a:xfrm>
            <a:off x="-629531" y="7925392"/>
            <a:ext cx="4197240" cy="4041236"/>
          </a:xfrm>
          <a:prstGeom prst="rect">
            <a:avLst/>
          </a:prstGeom>
        </p:spPr>
      </p:pic>
      <p:sp>
        <p:nvSpPr>
          <p:cNvPr id="3" name="TextBox 3"/>
          <p:cNvSpPr txBox="1"/>
          <p:nvPr/>
        </p:nvSpPr>
        <p:spPr>
          <a:xfrm>
            <a:off x="1839685" y="2588650"/>
            <a:ext cx="5696994" cy="2318648"/>
          </a:xfrm>
          <a:prstGeom prst="rect">
            <a:avLst/>
          </a:prstGeom>
        </p:spPr>
        <p:txBody>
          <a:bodyPr lIns="0" tIns="0" rIns="0" bIns="0" rtlCol="0" anchor="t">
            <a:spAutoFit/>
          </a:bodyPr>
          <a:lstStyle/>
          <a:p>
            <a:pPr>
              <a:lnSpc>
                <a:spcPts val="9000"/>
              </a:lnSpc>
            </a:pPr>
            <a:r>
              <a:rPr lang="en-US" sz="9000" dirty="0">
                <a:solidFill>
                  <a:srgbClr val="91612F"/>
                </a:solidFill>
                <a:latin typeface="Linux Biolinum"/>
              </a:rPr>
              <a:t>Girl Scout</a:t>
            </a:r>
          </a:p>
          <a:p>
            <a:pPr>
              <a:lnSpc>
                <a:spcPts val="9000"/>
              </a:lnSpc>
            </a:pPr>
            <a:r>
              <a:rPr lang="en-US" sz="9000" dirty="0">
                <a:solidFill>
                  <a:srgbClr val="91612F"/>
                </a:solidFill>
                <a:latin typeface="Linux Biolinum"/>
              </a:rPr>
              <a:t>Promise</a:t>
            </a:r>
          </a:p>
        </p:txBody>
      </p:sp>
      <p:grpSp>
        <p:nvGrpSpPr>
          <p:cNvPr id="4" name="Group 4"/>
          <p:cNvGrpSpPr/>
          <p:nvPr/>
        </p:nvGrpSpPr>
        <p:grpSpPr>
          <a:xfrm>
            <a:off x="8315235" y="2361608"/>
            <a:ext cx="8506773" cy="7317324"/>
            <a:chOff x="-4059486" y="-231716"/>
            <a:chExt cx="10825471" cy="8695901"/>
          </a:xfrm>
        </p:grpSpPr>
        <p:sp>
          <p:nvSpPr>
            <p:cNvPr id="5" name="TextBox 5"/>
            <p:cNvSpPr txBox="1"/>
            <p:nvPr/>
          </p:nvSpPr>
          <p:spPr>
            <a:xfrm>
              <a:off x="0" y="38100"/>
              <a:ext cx="6765985" cy="431315"/>
            </a:xfrm>
            <a:prstGeom prst="rect">
              <a:avLst/>
            </a:prstGeom>
          </p:spPr>
          <p:txBody>
            <a:bodyPr lIns="0" tIns="0" rIns="0" bIns="0" rtlCol="0" anchor="t">
              <a:spAutoFit/>
            </a:bodyPr>
            <a:lstStyle/>
            <a:p>
              <a:pPr>
                <a:lnSpc>
                  <a:spcPts val="2500"/>
                </a:lnSpc>
              </a:pPr>
              <a:endParaRPr lang="en-US" sz="2500" spc="125" dirty="0">
                <a:solidFill>
                  <a:srgbClr val="91612F"/>
                </a:solidFill>
                <a:latin typeface="Linux Biolinum"/>
              </a:endParaRPr>
            </a:p>
          </p:txBody>
        </p:sp>
        <p:sp>
          <p:nvSpPr>
            <p:cNvPr id="6" name="TextBox 6"/>
            <p:cNvSpPr txBox="1"/>
            <p:nvPr/>
          </p:nvSpPr>
          <p:spPr>
            <a:xfrm>
              <a:off x="-4059486" y="-231716"/>
              <a:ext cx="10375779" cy="8695901"/>
            </a:xfrm>
            <a:prstGeom prst="rect">
              <a:avLst/>
            </a:prstGeom>
          </p:spPr>
          <p:txBody>
            <a:bodyPr wrap="square" lIns="0" tIns="0" rIns="0" bIns="0" rtlCol="0" anchor="t">
              <a:spAutoFit/>
            </a:bodyPr>
            <a:lstStyle/>
            <a:p>
              <a:pPr>
                <a:lnSpc>
                  <a:spcPct val="150000"/>
                </a:lnSpc>
              </a:pPr>
              <a:r>
                <a:rPr lang="en-US" sz="4400" dirty="0">
                  <a:solidFill>
                    <a:srgbClr val="91612F"/>
                  </a:solidFill>
                  <a:latin typeface="Assistant Regular"/>
                </a:rPr>
                <a:t>On my honor, </a:t>
              </a:r>
              <a:r>
                <a:rPr lang="en-US" sz="4400" i="1" dirty="0">
                  <a:solidFill>
                    <a:srgbClr val="91612F"/>
                  </a:solidFill>
                  <a:latin typeface="Assistant Regular"/>
                </a:rPr>
                <a:t>I will try:​​</a:t>
              </a:r>
              <a:br>
                <a:rPr lang="en-US" sz="4400" dirty="0">
                  <a:solidFill>
                    <a:srgbClr val="91612F"/>
                  </a:solidFill>
                  <a:latin typeface="Assistant Regular"/>
                </a:rPr>
              </a:br>
              <a:r>
                <a:rPr lang="en-US" sz="4400" dirty="0">
                  <a:solidFill>
                    <a:srgbClr val="91612F"/>
                  </a:solidFill>
                  <a:latin typeface="Assistant Regular"/>
                </a:rPr>
                <a:t>    To serve God* and my country,​​</a:t>
              </a:r>
              <a:br>
                <a:rPr lang="en-US" sz="4400" dirty="0">
                  <a:solidFill>
                    <a:srgbClr val="91612F"/>
                  </a:solidFill>
                  <a:latin typeface="Assistant Regular"/>
                </a:rPr>
              </a:br>
              <a:r>
                <a:rPr lang="en-US" sz="4400" dirty="0">
                  <a:solidFill>
                    <a:srgbClr val="91612F"/>
                  </a:solidFill>
                  <a:latin typeface="Assistant Regular"/>
                </a:rPr>
                <a:t>    To help people at all times, ​​</a:t>
              </a:r>
              <a:br>
                <a:rPr lang="en-US" sz="4400" dirty="0">
                  <a:solidFill>
                    <a:srgbClr val="91612F"/>
                  </a:solidFill>
                  <a:latin typeface="Assistant Regular"/>
                </a:rPr>
              </a:br>
              <a:r>
                <a:rPr lang="en-US" sz="4400" dirty="0">
                  <a:solidFill>
                    <a:srgbClr val="91612F"/>
                  </a:solidFill>
                  <a:latin typeface="Assistant Regular"/>
                </a:rPr>
                <a:t>    And to live by the Girl Scout Law.</a:t>
              </a:r>
            </a:p>
            <a:p>
              <a:pPr>
                <a:lnSpc>
                  <a:spcPct val="150000"/>
                </a:lnSpc>
              </a:pPr>
              <a:endParaRPr lang="en-US" sz="4400" dirty="0">
                <a:solidFill>
                  <a:srgbClr val="91612F"/>
                </a:solidFill>
                <a:latin typeface="Assistant Regular"/>
              </a:endParaRPr>
            </a:p>
            <a:p>
              <a:pPr>
                <a:lnSpc>
                  <a:spcPct val="150000"/>
                </a:lnSpc>
              </a:pPr>
              <a:endParaRPr lang="en-US" sz="4400" dirty="0">
                <a:solidFill>
                  <a:srgbClr val="91612F"/>
                </a:solidFill>
                <a:latin typeface="Assistant Regular"/>
              </a:endParaRPr>
            </a:p>
            <a:p>
              <a:pPr>
                <a:lnSpc>
                  <a:spcPct val="150000"/>
                </a:lnSpc>
              </a:pPr>
              <a:r>
                <a:rPr lang="en-US" sz="2800" dirty="0">
                  <a:solidFill>
                    <a:srgbClr val="91612F"/>
                  </a:solidFill>
                  <a:latin typeface="Assistant Regular"/>
                </a:rPr>
                <a:t>*Members may substitute for the word God in accordance with their own spiritual beliefs.​</a:t>
              </a:r>
            </a:p>
          </p:txBody>
        </p:sp>
      </p:grpSp>
      <p:pic>
        <p:nvPicPr>
          <p:cNvPr id="19" name="Picture 19"/>
          <p:cNvPicPr>
            <a:picLocks noChangeAspect="1"/>
          </p:cNvPicPr>
          <p:nvPr/>
        </p:nvPicPr>
        <p:blipFill>
          <a:blip r:embed="rId5"/>
          <a:srcRect/>
          <a:stretch>
            <a:fillRect/>
          </a:stretch>
        </p:blipFill>
        <p:spPr>
          <a:xfrm rot="-10800000">
            <a:off x="-222130" y="-248092"/>
            <a:ext cx="1691219" cy="4627715"/>
          </a:xfrm>
          <a:prstGeom prst="rect">
            <a:avLst/>
          </a:prstGeom>
        </p:spPr>
      </p:pic>
      <p:pic>
        <p:nvPicPr>
          <p:cNvPr id="20" name="Picture 20"/>
          <p:cNvPicPr>
            <a:picLocks noChangeAspect="1"/>
          </p:cNvPicPr>
          <p:nvPr/>
        </p:nvPicPr>
        <p:blipFill>
          <a:blip r:embed="rId6"/>
          <a:srcRect/>
          <a:stretch>
            <a:fillRect/>
          </a:stretch>
        </p:blipFill>
        <p:spPr>
          <a:xfrm>
            <a:off x="623479" y="-1169548"/>
            <a:ext cx="3583276" cy="3531156"/>
          </a:xfrm>
          <a:prstGeom prst="rect">
            <a:avLst/>
          </a:prstGeom>
        </p:spPr>
      </p:pic>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CF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4"/>
          <a:srcRect/>
          <a:stretch>
            <a:fillRect/>
          </a:stretch>
        </p:blipFill>
        <p:spPr>
          <a:xfrm rot="-5400000">
            <a:off x="13630832" y="5924992"/>
            <a:ext cx="7256937" cy="6987210"/>
          </a:xfrm>
          <a:prstGeom prst="rect">
            <a:avLst/>
          </a:prstGeom>
        </p:spPr>
      </p:pic>
      <p:sp>
        <p:nvSpPr>
          <p:cNvPr id="3" name="TextBox 3"/>
          <p:cNvSpPr txBox="1"/>
          <p:nvPr/>
        </p:nvSpPr>
        <p:spPr>
          <a:xfrm>
            <a:off x="-457200" y="511154"/>
            <a:ext cx="7607797" cy="1035092"/>
          </a:xfrm>
          <a:prstGeom prst="rect">
            <a:avLst/>
          </a:prstGeom>
        </p:spPr>
        <p:txBody>
          <a:bodyPr wrap="square" lIns="0" tIns="0" rIns="0" bIns="0" rtlCol="0" anchor="t">
            <a:spAutoFit/>
          </a:bodyPr>
          <a:lstStyle/>
          <a:p>
            <a:pPr algn="ctr">
              <a:lnSpc>
                <a:spcPts val="8000"/>
              </a:lnSpc>
            </a:pPr>
            <a:r>
              <a:rPr lang="en-US" sz="8000" dirty="0">
                <a:solidFill>
                  <a:srgbClr val="91612F"/>
                </a:solidFill>
                <a:latin typeface="Linux Biolinum"/>
              </a:rPr>
              <a:t>Girl Scout Law</a:t>
            </a:r>
          </a:p>
        </p:txBody>
      </p:sp>
      <p:pic>
        <p:nvPicPr>
          <p:cNvPr id="19" name="Picture 19"/>
          <p:cNvPicPr>
            <a:picLocks noChangeAspect="1"/>
          </p:cNvPicPr>
          <p:nvPr/>
        </p:nvPicPr>
        <p:blipFill>
          <a:blip r:embed="rId5"/>
          <a:srcRect/>
          <a:stretch>
            <a:fillRect/>
          </a:stretch>
        </p:blipFill>
        <p:spPr>
          <a:xfrm rot="-10800000">
            <a:off x="16592095" y="3981336"/>
            <a:ext cx="4565087" cy="4498686"/>
          </a:xfrm>
          <a:prstGeom prst="rect">
            <a:avLst/>
          </a:prstGeom>
        </p:spPr>
      </p:pic>
      <p:pic>
        <p:nvPicPr>
          <p:cNvPr id="20" name="Picture 20"/>
          <p:cNvPicPr>
            <a:picLocks noChangeAspect="1"/>
          </p:cNvPicPr>
          <p:nvPr/>
        </p:nvPicPr>
        <p:blipFill>
          <a:blip r:embed="rId6"/>
          <a:srcRect/>
          <a:stretch>
            <a:fillRect/>
          </a:stretch>
        </p:blipFill>
        <p:spPr>
          <a:xfrm rot="-5400000">
            <a:off x="15715172" y="-2130767"/>
            <a:ext cx="1691219" cy="4627715"/>
          </a:xfrm>
          <a:prstGeom prst="rect">
            <a:avLst/>
          </a:prstGeom>
        </p:spPr>
      </p:pic>
      <p:sp>
        <p:nvSpPr>
          <p:cNvPr id="7" name="TextBox 4">
            <a:extLst>
              <a:ext uri="{FF2B5EF4-FFF2-40B4-BE49-F238E27FC236}">
                <a16:creationId xmlns:a16="http://schemas.microsoft.com/office/drawing/2014/main" id="{B31C5FC0-FBC2-4C05-AAD4-145265F29B7E}"/>
              </a:ext>
            </a:extLst>
          </p:cNvPr>
          <p:cNvSpPr txBox="1"/>
          <p:nvPr/>
        </p:nvSpPr>
        <p:spPr>
          <a:xfrm>
            <a:off x="685800" y="1812397"/>
            <a:ext cx="9240627" cy="7606200"/>
          </a:xfrm>
          <a:prstGeom prst="rect">
            <a:avLst/>
          </a:prstGeom>
        </p:spPr>
        <p:txBody>
          <a:bodyPr lIns="0" tIns="0" rIns="0" bIns="0" rtlCol="0" anchor="t">
            <a:spAutoFit/>
          </a:bodyPr>
          <a:lstStyle/>
          <a:p>
            <a:pPr>
              <a:lnSpc>
                <a:spcPts val="5040"/>
              </a:lnSpc>
            </a:pPr>
            <a:r>
              <a:rPr lang="en-US" sz="3600" dirty="0">
                <a:solidFill>
                  <a:srgbClr val="91612F"/>
                </a:solidFill>
                <a:latin typeface="Assistant Regular Italics"/>
              </a:rPr>
              <a:t>I will do my best to be</a:t>
            </a:r>
          </a:p>
          <a:p>
            <a:pPr lvl="1">
              <a:lnSpc>
                <a:spcPts val="5040"/>
              </a:lnSpc>
            </a:pPr>
            <a:r>
              <a:rPr lang="en-US" sz="3600" dirty="0">
                <a:solidFill>
                  <a:srgbClr val="91612F"/>
                </a:solidFill>
                <a:latin typeface="Assistant Regular"/>
              </a:rPr>
              <a:t>honest and fair,</a:t>
            </a:r>
          </a:p>
          <a:p>
            <a:pPr lvl="1">
              <a:lnSpc>
                <a:spcPts val="5040"/>
              </a:lnSpc>
            </a:pPr>
            <a:r>
              <a:rPr lang="en-US" sz="3600" dirty="0">
                <a:solidFill>
                  <a:srgbClr val="91612F"/>
                </a:solidFill>
                <a:latin typeface="Assistant Regular"/>
              </a:rPr>
              <a:t>friendly and helpful,</a:t>
            </a:r>
          </a:p>
          <a:p>
            <a:pPr lvl="1">
              <a:lnSpc>
                <a:spcPts val="5040"/>
              </a:lnSpc>
            </a:pPr>
            <a:r>
              <a:rPr lang="en-US" sz="3600" dirty="0">
                <a:solidFill>
                  <a:srgbClr val="91612F"/>
                </a:solidFill>
                <a:latin typeface="Assistant Regular"/>
              </a:rPr>
              <a:t>considerate and caring, </a:t>
            </a:r>
          </a:p>
          <a:p>
            <a:pPr lvl="1">
              <a:lnSpc>
                <a:spcPts val="5040"/>
              </a:lnSpc>
            </a:pPr>
            <a:r>
              <a:rPr lang="en-US" sz="3600" dirty="0">
                <a:solidFill>
                  <a:srgbClr val="91612F"/>
                </a:solidFill>
                <a:latin typeface="Assistant Regular"/>
              </a:rPr>
              <a:t>courageous and strong, and </a:t>
            </a:r>
          </a:p>
          <a:p>
            <a:pPr lvl="1">
              <a:lnSpc>
                <a:spcPts val="5040"/>
              </a:lnSpc>
            </a:pPr>
            <a:r>
              <a:rPr lang="en-US" sz="3600" dirty="0">
                <a:solidFill>
                  <a:srgbClr val="91612F"/>
                </a:solidFill>
                <a:latin typeface="Assistant Regular"/>
              </a:rPr>
              <a:t>responsible for what I say and do, </a:t>
            </a:r>
          </a:p>
          <a:p>
            <a:pPr>
              <a:lnSpc>
                <a:spcPts val="5040"/>
              </a:lnSpc>
            </a:pPr>
            <a:r>
              <a:rPr lang="en-US" sz="3600" dirty="0">
                <a:solidFill>
                  <a:srgbClr val="91612F"/>
                </a:solidFill>
                <a:latin typeface="Assistant Regular"/>
              </a:rPr>
              <a:t>And to </a:t>
            </a:r>
          </a:p>
          <a:p>
            <a:pPr lvl="1">
              <a:lnSpc>
                <a:spcPts val="5040"/>
              </a:lnSpc>
            </a:pPr>
            <a:r>
              <a:rPr lang="en-US" sz="3600" dirty="0">
                <a:solidFill>
                  <a:srgbClr val="91612F"/>
                </a:solidFill>
                <a:latin typeface="Assistant Regular"/>
              </a:rPr>
              <a:t>respect myself and others,</a:t>
            </a:r>
          </a:p>
          <a:p>
            <a:pPr lvl="1">
              <a:lnSpc>
                <a:spcPts val="5040"/>
              </a:lnSpc>
            </a:pPr>
            <a:r>
              <a:rPr lang="en-US" sz="3600" dirty="0">
                <a:solidFill>
                  <a:srgbClr val="91612F"/>
                </a:solidFill>
                <a:latin typeface="Assistant Regular"/>
              </a:rPr>
              <a:t>respect authority,</a:t>
            </a:r>
          </a:p>
          <a:p>
            <a:pPr lvl="1">
              <a:lnSpc>
                <a:spcPts val="5040"/>
              </a:lnSpc>
            </a:pPr>
            <a:r>
              <a:rPr lang="en-US" sz="3600" dirty="0">
                <a:solidFill>
                  <a:srgbClr val="91612F"/>
                </a:solidFill>
                <a:latin typeface="Assistant Regular"/>
              </a:rPr>
              <a:t>use resources wisely,</a:t>
            </a:r>
          </a:p>
          <a:p>
            <a:pPr lvl="1">
              <a:lnSpc>
                <a:spcPts val="5040"/>
              </a:lnSpc>
            </a:pPr>
            <a:r>
              <a:rPr lang="en-US" sz="3600" dirty="0">
                <a:solidFill>
                  <a:srgbClr val="91612F"/>
                </a:solidFill>
                <a:latin typeface="Assistant Regular"/>
              </a:rPr>
              <a:t>make the world a better place, and </a:t>
            </a:r>
          </a:p>
          <a:p>
            <a:pPr lvl="1">
              <a:lnSpc>
                <a:spcPts val="5040"/>
              </a:lnSpc>
            </a:pPr>
            <a:r>
              <a:rPr lang="en-US" sz="3600" dirty="0">
                <a:solidFill>
                  <a:srgbClr val="91612F"/>
                </a:solidFill>
                <a:latin typeface="Assistant Regular"/>
              </a:rPr>
              <a:t>be a sister to every Girl Scout.</a:t>
            </a: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CF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4"/>
          <a:srcRect/>
          <a:stretch>
            <a:fillRect/>
          </a:stretch>
        </p:blipFill>
        <p:spPr>
          <a:xfrm>
            <a:off x="5334000" y="2097934"/>
            <a:ext cx="7210232" cy="7303181"/>
          </a:xfrm>
          <a:prstGeom prst="rect">
            <a:avLst/>
          </a:prstGeom>
        </p:spPr>
      </p:pic>
      <p:pic>
        <p:nvPicPr>
          <p:cNvPr id="3" name="Picture 3"/>
          <p:cNvPicPr>
            <a:picLocks noChangeAspect="1"/>
          </p:cNvPicPr>
          <p:nvPr/>
        </p:nvPicPr>
        <p:blipFill>
          <a:blip r:embed="rId5"/>
          <a:srcRect/>
          <a:stretch>
            <a:fillRect/>
          </a:stretch>
        </p:blipFill>
        <p:spPr>
          <a:xfrm>
            <a:off x="10972800" y="5275214"/>
            <a:ext cx="5791200" cy="5706964"/>
          </a:xfrm>
          <a:prstGeom prst="rect">
            <a:avLst/>
          </a:prstGeom>
        </p:spPr>
      </p:pic>
      <p:grpSp>
        <p:nvGrpSpPr>
          <p:cNvPr id="5" name="Group 5"/>
          <p:cNvGrpSpPr/>
          <p:nvPr/>
        </p:nvGrpSpPr>
        <p:grpSpPr>
          <a:xfrm>
            <a:off x="5474898" y="571500"/>
            <a:ext cx="6488502" cy="7336533"/>
            <a:chOff x="0" y="161925"/>
            <a:chExt cx="9123872" cy="5924596"/>
          </a:xfrm>
        </p:grpSpPr>
        <p:sp>
          <p:nvSpPr>
            <p:cNvPr id="6" name="TextBox 6"/>
            <p:cNvSpPr txBox="1"/>
            <p:nvPr/>
          </p:nvSpPr>
          <p:spPr>
            <a:xfrm>
              <a:off x="0" y="161925"/>
              <a:ext cx="9123872" cy="1552648"/>
            </a:xfrm>
            <a:prstGeom prst="rect">
              <a:avLst/>
            </a:prstGeom>
          </p:spPr>
          <p:txBody>
            <a:bodyPr lIns="0" tIns="0" rIns="0" bIns="0" rtlCol="0" anchor="t">
              <a:spAutoFit/>
            </a:bodyPr>
            <a:lstStyle/>
            <a:p>
              <a:pPr>
                <a:lnSpc>
                  <a:spcPts val="9000"/>
                </a:lnSpc>
              </a:pPr>
              <a:r>
                <a:rPr lang="en-US" sz="9000" dirty="0">
                  <a:solidFill>
                    <a:srgbClr val="91612F"/>
                  </a:solidFill>
                  <a:latin typeface="Linux Biolinum"/>
                </a:rPr>
                <a:t>Icebreaker</a:t>
              </a:r>
            </a:p>
          </p:txBody>
        </p:sp>
        <p:sp>
          <p:nvSpPr>
            <p:cNvPr id="7" name="TextBox 7"/>
            <p:cNvSpPr txBox="1"/>
            <p:nvPr/>
          </p:nvSpPr>
          <p:spPr>
            <a:xfrm>
              <a:off x="421736" y="2600327"/>
              <a:ext cx="7924800" cy="3486194"/>
            </a:xfrm>
            <a:prstGeom prst="rect">
              <a:avLst/>
            </a:prstGeom>
          </p:spPr>
          <p:txBody>
            <a:bodyPr wrap="square" lIns="0" tIns="0" rIns="0" bIns="0" rtlCol="0" anchor="t">
              <a:spAutoFit/>
            </a:bodyPr>
            <a:lstStyle/>
            <a:p>
              <a:pPr marL="914400">
                <a:lnSpc>
                  <a:spcPct val="150000"/>
                </a:lnSpc>
                <a:spcAft>
                  <a:spcPts val="1800"/>
                </a:spcAft>
              </a:pPr>
              <a:r>
                <a:rPr lang="en-US" sz="4800" dirty="0">
                  <a:solidFill>
                    <a:srgbClr val="D4813E"/>
                  </a:solidFill>
                  <a:latin typeface="Assistant Regular"/>
                </a:rPr>
                <a:t>What's a new skill or hobby you’ve learned during recently? </a:t>
              </a:r>
            </a:p>
          </p:txBody>
        </p:sp>
      </p:grpSp>
      <p:pic>
        <p:nvPicPr>
          <p:cNvPr id="14" name="Picture 14"/>
          <p:cNvPicPr>
            <a:picLocks noChangeAspect="1"/>
          </p:cNvPicPr>
          <p:nvPr/>
        </p:nvPicPr>
        <p:blipFill>
          <a:blip r:embed="rId6"/>
          <a:srcRect/>
          <a:stretch>
            <a:fillRect/>
          </a:stretch>
        </p:blipFill>
        <p:spPr>
          <a:xfrm>
            <a:off x="16230600" y="-533400"/>
            <a:ext cx="2295105" cy="2209800"/>
          </a:xfrm>
          <a:prstGeom prst="rect">
            <a:avLst/>
          </a:prstGeom>
        </p:spPr>
      </p:pic>
      <p:pic>
        <p:nvPicPr>
          <p:cNvPr id="16" name="Picture 3">
            <a:extLst>
              <a:ext uri="{FF2B5EF4-FFF2-40B4-BE49-F238E27FC236}">
                <a16:creationId xmlns:a16="http://schemas.microsoft.com/office/drawing/2014/main" id="{BD3BC648-5AF0-4D28-8C30-D7E8D8E5BEC8}"/>
              </a:ext>
            </a:extLst>
          </p:cNvPr>
          <p:cNvPicPr>
            <a:picLocks noChangeAspect="1"/>
          </p:cNvPicPr>
          <p:nvPr/>
        </p:nvPicPr>
        <p:blipFill>
          <a:blip r:embed="rId5"/>
          <a:srcRect/>
          <a:stretch>
            <a:fillRect/>
          </a:stretch>
        </p:blipFill>
        <p:spPr>
          <a:xfrm>
            <a:off x="-706909" y="-266700"/>
            <a:ext cx="5791200" cy="5706964"/>
          </a:xfrm>
          <a:prstGeom prst="rect">
            <a:avLst/>
          </a:prstGeom>
        </p:spPr>
      </p:pic>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CF7"/>
        </a:solidFill>
        <a:effectLst/>
      </p:bgPr>
    </p:bg>
    <p:spTree>
      <p:nvGrpSpPr>
        <p:cNvPr id="1" name=""/>
        <p:cNvGrpSpPr/>
        <p:nvPr/>
      </p:nvGrpSpPr>
      <p:grpSpPr>
        <a:xfrm>
          <a:off x="0" y="0"/>
          <a:ext cx="0" cy="0"/>
          <a:chOff x="0" y="0"/>
          <a:chExt cx="0" cy="0"/>
        </a:xfrm>
      </p:grpSpPr>
      <p:sp>
        <p:nvSpPr>
          <p:cNvPr id="2" name="TextBox 2"/>
          <p:cNvSpPr txBox="1"/>
          <p:nvPr/>
        </p:nvSpPr>
        <p:spPr>
          <a:xfrm>
            <a:off x="2062894" y="1546663"/>
            <a:ext cx="17542663" cy="1164486"/>
          </a:xfrm>
          <a:prstGeom prst="rect">
            <a:avLst/>
          </a:prstGeom>
        </p:spPr>
        <p:txBody>
          <a:bodyPr wrap="square" lIns="0" tIns="0" rIns="0" bIns="0" rtlCol="0" anchor="t">
            <a:spAutoFit/>
          </a:bodyPr>
          <a:lstStyle/>
          <a:p>
            <a:pPr>
              <a:lnSpc>
                <a:spcPts val="8999"/>
              </a:lnSpc>
            </a:pPr>
            <a:r>
              <a:rPr lang="en-US" sz="9000" dirty="0">
                <a:solidFill>
                  <a:srgbClr val="91612F"/>
                </a:solidFill>
                <a:latin typeface="Linux Biolinum"/>
              </a:rPr>
              <a:t>How Will We Earn this Patch? </a:t>
            </a:r>
          </a:p>
        </p:txBody>
      </p:sp>
      <p:pic>
        <p:nvPicPr>
          <p:cNvPr id="6" name="Picture 6"/>
          <p:cNvPicPr>
            <a:picLocks noChangeAspect="1"/>
          </p:cNvPicPr>
          <p:nvPr/>
        </p:nvPicPr>
        <p:blipFill>
          <a:blip r:embed="rId4"/>
          <a:srcRect/>
          <a:stretch>
            <a:fillRect/>
          </a:stretch>
        </p:blipFill>
        <p:spPr>
          <a:xfrm>
            <a:off x="-182018" y="8879256"/>
            <a:ext cx="1443821" cy="1390157"/>
          </a:xfrm>
          <a:prstGeom prst="rect">
            <a:avLst/>
          </a:prstGeom>
        </p:spPr>
      </p:pic>
      <p:pic>
        <p:nvPicPr>
          <p:cNvPr id="7" name="Picture 7"/>
          <p:cNvPicPr>
            <a:picLocks noChangeAspect="1"/>
          </p:cNvPicPr>
          <p:nvPr/>
        </p:nvPicPr>
        <p:blipFill>
          <a:blip r:embed="rId5"/>
          <a:srcRect/>
          <a:stretch>
            <a:fillRect/>
          </a:stretch>
        </p:blipFill>
        <p:spPr>
          <a:xfrm rot="-10800000">
            <a:off x="-182018" y="8931911"/>
            <a:ext cx="1375091" cy="1355089"/>
          </a:xfrm>
          <a:prstGeom prst="rect">
            <a:avLst/>
          </a:prstGeom>
        </p:spPr>
      </p:pic>
      <p:pic>
        <p:nvPicPr>
          <p:cNvPr id="8" name="Picture 8"/>
          <p:cNvPicPr>
            <a:picLocks noChangeAspect="1"/>
          </p:cNvPicPr>
          <p:nvPr/>
        </p:nvPicPr>
        <p:blipFill>
          <a:blip r:embed="rId6">
            <a:alphaModFix amt="85000"/>
          </a:blip>
          <a:srcRect/>
          <a:stretch>
            <a:fillRect/>
          </a:stretch>
        </p:blipFill>
        <p:spPr>
          <a:xfrm>
            <a:off x="303513" y="9242119"/>
            <a:ext cx="472757" cy="734672"/>
          </a:xfrm>
          <a:prstGeom prst="rect">
            <a:avLst/>
          </a:prstGeom>
        </p:spPr>
      </p:pic>
      <p:sp>
        <p:nvSpPr>
          <p:cNvPr id="15" name="TextBox 15"/>
          <p:cNvSpPr txBox="1"/>
          <p:nvPr/>
        </p:nvSpPr>
        <p:spPr>
          <a:xfrm>
            <a:off x="2742422" y="3869104"/>
            <a:ext cx="11964178" cy="4520853"/>
          </a:xfrm>
          <a:prstGeom prst="rect">
            <a:avLst/>
          </a:prstGeom>
        </p:spPr>
        <p:txBody>
          <a:bodyPr wrap="square" lIns="0" tIns="0" rIns="0" bIns="0" rtlCol="0" anchor="t">
            <a:spAutoFit/>
          </a:bodyPr>
          <a:lstStyle/>
          <a:p>
            <a:pPr marL="457200" indent="-457200">
              <a:lnSpc>
                <a:spcPct val="150000"/>
              </a:lnSpc>
              <a:buFont typeface="+mj-lt"/>
              <a:buAutoNum type="arabicPeriod"/>
            </a:pPr>
            <a:r>
              <a:rPr lang="en-US" sz="4000" dirty="0">
                <a:solidFill>
                  <a:srgbClr val="91612F"/>
                </a:solidFill>
                <a:latin typeface="Assistant Regular"/>
              </a:rPr>
              <a:t> Setting Ground Rules &amp; Expectations ​</a:t>
            </a:r>
          </a:p>
          <a:p>
            <a:pPr marL="457200" indent="-457200">
              <a:lnSpc>
                <a:spcPct val="150000"/>
              </a:lnSpc>
              <a:buFont typeface="+mj-lt"/>
              <a:buAutoNum type="arabicPeriod"/>
            </a:pPr>
            <a:r>
              <a:rPr lang="en-US" sz="4000" dirty="0">
                <a:solidFill>
                  <a:srgbClr val="91612F"/>
                </a:solidFill>
                <a:latin typeface="Assistant Regular"/>
              </a:rPr>
              <a:t>Me, My Identity, and I</a:t>
            </a:r>
          </a:p>
          <a:p>
            <a:pPr marL="457200" indent="-457200">
              <a:lnSpc>
                <a:spcPct val="150000"/>
              </a:lnSpc>
              <a:buFont typeface="+mj-lt"/>
              <a:buAutoNum type="arabicPeriod"/>
            </a:pPr>
            <a:r>
              <a:rPr lang="en-US" sz="4000" dirty="0">
                <a:solidFill>
                  <a:srgbClr val="91612F"/>
                </a:solidFill>
                <a:latin typeface="Assistant Regular"/>
              </a:rPr>
              <a:t>What’s Cultural Appropriation? ​</a:t>
            </a:r>
          </a:p>
          <a:p>
            <a:pPr marL="457200" indent="-457200">
              <a:lnSpc>
                <a:spcPct val="150000"/>
              </a:lnSpc>
              <a:buFont typeface="+mj-lt"/>
              <a:buAutoNum type="arabicPeriod"/>
            </a:pPr>
            <a:r>
              <a:rPr lang="en-US" sz="4000" dirty="0">
                <a:solidFill>
                  <a:srgbClr val="91612F"/>
                </a:solidFill>
                <a:latin typeface="Assistant Regular"/>
              </a:rPr>
              <a:t> Just Because Poems </a:t>
            </a:r>
          </a:p>
          <a:p>
            <a:pPr marL="457200" indent="-457200">
              <a:lnSpc>
                <a:spcPct val="150000"/>
              </a:lnSpc>
              <a:buFont typeface="+mj-lt"/>
              <a:buAutoNum type="arabicPeriod"/>
            </a:pPr>
            <a:r>
              <a:rPr lang="en-US" sz="4000" dirty="0">
                <a:solidFill>
                  <a:srgbClr val="91612F"/>
                </a:solidFill>
                <a:latin typeface="Assistant Regular"/>
              </a:rPr>
              <a:t> Takeaways &amp; Wrapping Up </a:t>
            </a:r>
          </a:p>
        </p:txBody>
      </p:sp>
      <p:pic>
        <p:nvPicPr>
          <p:cNvPr id="23" name="Picture 23"/>
          <p:cNvPicPr>
            <a:picLocks noChangeAspect="1"/>
          </p:cNvPicPr>
          <p:nvPr/>
        </p:nvPicPr>
        <p:blipFill>
          <a:blip r:embed="rId7"/>
          <a:srcRect/>
          <a:stretch>
            <a:fillRect/>
          </a:stretch>
        </p:blipFill>
        <p:spPr>
          <a:xfrm rot="-5400000">
            <a:off x="1141420" y="-1828842"/>
            <a:ext cx="1691219" cy="4627715"/>
          </a:xfrm>
          <a:prstGeom prst="rect">
            <a:avLst/>
          </a:prstGeom>
        </p:spPr>
      </p:pic>
      <p:pic>
        <p:nvPicPr>
          <p:cNvPr id="24" name="Picture 24"/>
          <p:cNvPicPr>
            <a:picLocks noChangeAspect="1"/>
          </p:cNvPicPr>
          <p:nvPr/>
        </p:nvPicPr>
        <p:blipFill>
          <a:blip r:embed="rId5"/>
          <a:srcRect/>
          <a:stretch>
            <a:fillRect/>
          </a:stretch>
        </p:blipFill>
        <p:spPr>
          <a:xfrm>
            <a:off x="-1248605" y="-699918"/>
            <a:ext cx="3508266" cy="3457236"/>
          </a:xfrm>
          <a:prstGeom prst="rect">
            <a:avLst/>
          </a:prstGeom>
        </p:spPr>
      </p:pic>
      <p:pic>
        <p:nvPicPr>
          <p:cNvPr id="25" name="Picture 25"/>
          <p:cNvPicPr>
            <a:picLocks noChangeAspect="1"/>
          </p:cNvPicPr>
          <p:nvPr/>
        </p:nvPicPr>
        <p:blipFill>
          <a:blip r:embed="rId8"/>
          <a:srcRect/>
          <a:stretch>
            <a:fillRect/>
          </a:stretch>
        </p:blipFill>
        <p:spPr>
          <a:xfrm rot="-10800000">
            <a:off x="14984011" y="-2190721"/>
            <a:ext cx="4550578" cy="4381441"/>
          </a:xfrm>
          <a:prstGeom prst="rect">
            <a:avLst/>
          </a:prstGeom>
        </p:spPr>
      </p:pic>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THUMBNAIL_REFRESH" val="1"/>
  <p:tag name="ARTICULATE_SLIDE_COUNT" val="26"/>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9DC4F1C42362242A6C6B65E9A8A6654" ma:contentTypeVersion="14" ma:contentTypeDescription="Create a new document." ma:contentTypeScope="" ma:versionID="f238d5008c5413ac3e0585265b7d63b0">
  <xsd:schema xmlns:xsd="http://www.w3.org/2001/XMLSchema" xmlns:xs="http://www.w3.org/2001/XMLSchema" xmlns:p="http://schemas.microsoft.com/office/2006/metadata/properties" xmlns:ns2="62ea22f3-8c27-4f88-8d35-dd34ba299e3f" xmlns:ns3="bb12a9c8-dfbb-4a51-b352-0988ebe5ddce" targetNamespace="http://schemas.microsoft.com/office/2006/metadata/properties" ma:root="true" ma:fieldsID="c655387ea7cd5739a4e8588a94de3097" ns2:_="" ns3:_="">
    <xsd:import namespace="62ea22f3-8c27-4f88-8d35-dd34ba299e3f"/>
    <xsd:import namespace="bb12a9c8-dfbb-4a51-b352-0988ebe5ddce"/>
    <xsd:element name="properties">
      <xsd:complexType>
        <xsd:sequence>
          <xsd:element name="documentManagement">
            <xsd:complexType>
              <xsd:all>
                <xsd:element ref="ns2:PostType" minOccurs="0"/>
                <xsd:element ref="ns2:PostDate" minOccurs="0"/>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ea22f3-8c27-4f88-8d35-dd34ba299e3f" elementFormDefault="qualified">
    <xsd:import namespace="http://schemas.microsoft.com/office/2006/documentManagement/types"/>
    <xsd:import namespace="http://schemas.microsoft.com/office/infopath/2007/PartnerControls"/>
    <xsd:element name="PostType" ma:index="8" nillable="true" ma:displayName="Post Type" ma:format="Dropdown" ma:internalName="PostType">
      <xsd:simpleType>
        <xsd:restriction base="dms:Choice">
          <xsd:enumeration value="Self-care"/>
          <xsd:enumeration value="Service"/>
          <xsd:enumeration value="Program"/>
        </xsd:restriction>
      </xsd:simpleType>
    </xsd:element>
    <xsd:element name="PostDate" ma:index="9" nillable="true" ma:displayName="Post Date" ma:format="Dropdown" ma:internalName="PostDate">
      <xsd:simpleType>
        <xsd:restriction base="dms:Text">
          <xsd:maxLength value="255"/>
        </xsd:restriction>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Tags" ma:index="17" nillable="true" ma:displayName="Tags" ma:internalName="MediaServiceAutoTag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b12a9c8-dfbb-4a51-b352-0988ebe5ddc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ostDate xmlns="62ea22f3-8c27-4f88-8d35-dd34ba299e3f" xsi:nil="true"/>
    <PostType xmlns="62ea22f3-8c27-4f88-8d35-dd34ba299e3f"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562A48F-2C96-4625-8A09-9F2E0CF83B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2ea22f3-8c27-4f88-8d35-dd34ba299e3f"/>
    <ds:schemaRef ds:uri="bb12a9c8-dfbb-4a51-b352-0988ebe5dd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4A03E68-DA82-47A7-A8E7-35553E214329}">
  <ds:schemaRefs>
    <ds:schemaRef ds:uri="http://schemas.microsoft.com/office/2006/metadata/properties"/>
    <ds:schemaRef ds:uri="http://schemas.microsoft.com/office/infopath/2007/PartnerControls"/>
    <ds:schemaRef ds:uri="62ea22f3-8c27-4f88-8d35-dd34ba299e3f"/>
  </ds:schemaRefs>
</ds:datastoreItem>
</file>

<file path=customXml/itemProps3.xml><?xml version="1.0" encoding="utf-8"?>
<ds:datastoreItem xmlns:ds="http://schemas.openxmlformats.org/officeDocument/2006/customXml" ds:itemID="{D8CA357F-A665-450E-A21C-39FA2210DA9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471</TotalTime>
  <Words>3335</Words>
  <Application>Microsoft Office PowerPoint</Application>
  <PresentationFormat>Custom</PresentationFormat>
  <Paragraphs>393</Paragraphs>
  <Slides>26</Slides>
  <Notes>26</Notes>
  <HiddenSlides>0</HiddenSlides>
  <MMClips>2</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26</vt:i4>
      </vt:variant>
    </vt:vector>
  </HeadingPairs>
  <TitlesOfParts>
    <vt:vector size="37" baseType="lpstr">
      <vt:lpstr>Modern Love Caps</vt:lpstr>
      <vt:lpstr>Trefoil Sans</vt:lpstr>
      <vt:lpstr>Arial</vt:lpstr>
      <vt:lpstr>Trefoil Sans Medium</vt:lpstr>
      <vt:lpstr>Assistant Regular</vt:lpstr>
      <vt:lpstr>Segoe UI</vt:lpstr>
      <vt:lpstr>Noto Serif Display Black</vt:lpstr>
      <vt:lpstr>Assistant Regular Italics</vt:lpstr>
      <vt:lpstr>Calibri</vt:lpstr>
      <vt:lpstr>Linux Biolinum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Schmall</dc:creator>
  <cp:lastModifiedBy>Emily Schmall</cp:lastModifiedBy>
  <cp:revision>33</cp:revision>
  <dcterms:created xsi:type="dcterms:W3CDTF">2006-08-16T00:00:00Z</dcterms:created>
  <dcterms:modified xsi:type="dcterms:W3CDTF">2020-08-07T19:15:37Z</dcterms:modified>
  <dc:identifier>DAEDXT8qMIE</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D726032A-17FB-42A9-AD3F-34F218738659</vt:lpwstr>
  </property>
  <property fmtid="{D5CDD505-2E9C-101B-9397-08002B2CF9AE}" pid="3" name="ArticulatePath">
    <vt:lpwstr>Untitled design (1)</vt:lpwstr>
  </property>
  <property fmtid="{D5CDD505-2E9C-101B-9397-08002B2CF9AE}" pid="4" name="ContentTypeId">
    <vt:lpwstr>0x010100F9DC4F1C42362242A6C6B65E9A8A6654</vt:lpwstr>
  </property>
</Properties>
</file>