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81" r:id="rId5"/>
    <p:sldId id="282" r:id="rId6"/>
    <p:sldId id="283" r:id="rId7"/>
    <p:sldId id="284" r:id="rId8"/>
    <p:sldId id="256" r:id="rId9"/>
    <p:sldId id="257" r:id="rId10"/>
    <p:sldId id="258" r:id="rId11"/>
    <p:sldId id="259" r:id="rId12"/>
    <p:sldId id="260" r:id="rId13"/>
    <p:sldId id="261" r:id="rId14"/>
    <p:sldId id="262" r:id="rId15"/>
    <p:sldId id="263" r:id="rId16"/>
    <p:sldId id="267" r:id="rId17"/>
    <p:sldId id="265" r:id="rId18"/>
    <p:sldId id="264" r:id="rId19"/>
    <p:sldId id="266" r:id="rId20"/>
    <p:sldId id="270" r:id="rId21"/>
    <p:sldId id="268" r:id="rId22"/>
    <p:sldId id="269" r:id="rId23"/>
    <p:sldId id="271" r:id="rId24"/>
    <p:sldId id="273" r:id="rId25"/>
    <p:sldId id="275" r:id="rId26"/>
  </p:sldIdLst>
  <p:sldSz cx="18288000" cy="10287000"/>
  <p:notesSz cx="6858000" cy="9144000"/>
  <p:embeddedFontLst>
    <p:embeddedFont>
      <p:font typeface="Arsenal" panose="020B0604020202020204" charset="0"/>
      <p:regular r:id="rId28"/>
    </p:embeddedFont>
    <p:embeddedFont>
      <p:font typeface="Arsenal Bold" panose="020B0604020202020204" charset="0"/>
      <p:regular r:id="rId29"/>
    </p:embeddedFont>
    <p:embeddedFont>
      <p:font typeface="Calibri" panose="020F0502020204030204" pitchFamily="34" charset="0"/>
      <p:regular r:id="rId30"/>
      <p:bold r:id="rId31"/>
      <p:italic r:id="rId32"/>
      <p:boldItalic r:id="rId33"/>
    </p:embeddedFont>
    <p:embeddedFont>
      <p:font typeface="Modern Love Caps" panose="04070805081001020A01" pitchFamily="82" charset="0"/>
      <p:regular r:id="rId34"/>
    </p:embeddedFont>
    <p:embeddedFont>
      <p:font typeface="Noto Serif Display Black" panose="020B0604020202020204" charset="0"/>
      <p:regular r:id="rId35"/>
    </p:embeddedFont>
    <p:embeddedFont>
      <p:font typeface="Segoe UI" panose="020B0502040204020203" pitchFamily="34" charset="0"/>
      <p:regular r:id="rId36"/>
      <p:bold r:id="rId37"/>
      <p:italic r:id="rId38"/>
      <p:boldItalic r:id="rId39"/>
    </p:embeddedFont>
    <p:embeddedFont>
      <p:font typeface="Trefoil Sans" panose="00000500000000000000" pitchFamily="50" charset="0"/>
      <p:regular r:id="rId40"/>
      <p:bold r:id="rId41"/>
      <p:italic r:id="rId42"/>
    </p:embeddedFont>
    <p:embeddedFont>
      <p:font typeface="Trefoil Sans Medium" panose="00000600000000000000" pitchFamily="50" charset="0"/>
      <p:regular r:id="rId43"/>
      <p: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52C"/>
    <a:srgbClr val="FEE9D6"/>
    <a:srgbClr val="E59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9DA6F-C265-4C1D-833F-298FD7B2BD62}" v="3" dt="2020-08-07T19:14:04.408"/>
    <p1510:client id="{5928272E-CAE9-493D-9DCD-569341B9CBF7}" v="28" dt="2020-08-07T16:05:13.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377" autoAdjust="0"/>
  </p:normalViewPr>
  <p:slideViewPr>
    <p:cSldViewPr>
      <p:cViewPr varScale="1">
        <p:scale>
          <a:sx n="44" d="100"/>
          <a:sy n="44" d="100"/>
        </p:scale>
        <p:origin x="84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chmall" userId="84198989-024f-47e1-ba10-c3ebf23c208b" providerId="ADAL" clId="{5928272E-CAE9-493D-9DCD-569341B9CBF7}"/>
    <pc:docChg chg="undo custSel modSld">
      <pc:chgData name="Emily Schmall" userId="84198989-024f-47e1-ba10-c3ebf23c208b" providerId="ADAL" clId="{5928272E-CAE9-493D-9DCD-569341B9CBF7}" dt="2020-08-07T16:07:07.925" v="113" actId="1076"/>
      <pc:docMkLst>
        <pc:docMk/>
      </pc:docMkLst>
      <pc:sldChg chg="modSp">
        <pc:chgData name="Emily Schmall" userId="84198989-024f-47e1-ba10-c3ebf23c208b" providerId="ADAL" clId="{5928272E-CAE9-493D-9DCD-569341B9CBF7}" dt="2020-08-07T15:47:22.360" v="21" actId="1076"/>
        <pc:sldMkLst>
          <pc:docMk/>
          <pc:sldMk cId="0" sldId="256"/>
        </pc:sldMkLst>
        <pc:spChg chg="mod">
          <ac:chgData name="Emily Schmall" userId="84198989-024f-47e1-ba10-c3ebf23c208b" providerId="ADAL" clId="{5928272E-CAE9-493D-9DCD-569341B9CBF7}" dt="2020-08-07T15:47:22.360" v="21" actId="1076"/>
          <ac:spMkLst>
            <pc:docMk/>
            <pc:sldMk cId="0" sldId="256"/>
            <ac:spMk id="6" creationId="{00000000-0000-0000-0000-000000000000}"/>
          </ac:spMkLst>
        </pc:spChg>
        <pc:spChg chg="mod">
          <ac:chgData name="Emily Schmall" userId="84198989-024f-47e1-ba10-c3ebf23c208b" providerId="ADAL" clId="{5928272E-CAE9-493D-9DCD-569341B9CBF7}" dt="2020-08-07T15:47:06.336" v="16" actId="1076"/>
          <ac:spMkLst>
            <pc:docMk/>
            <pc:sldMk cId="0" sldId="256"/>
            <ac:spMk id="10" creationId="{C66489C9-7DE7-41CC-819A-DB5F502D6AA3}"/>
          </ac:spMkLst>
        </pc:spChg>
        <pc:picChg chg="mod">
          <ac:chgData name="Emily Schmall" userId="84198989-024f-47e1-ba10-c3ebf23c208b" providerId="ADAL" clId="{5928272E-CAE9-493D-9DCD-569341B9CBF7}" dt="2020-08-07T15:47:09.459" v="17" actId="1076"/>
          <ac:picMkLst>
            <pc:docMk/>
            <pc:sldMk cId="0" sldId="256"/>
            <ac:picMk id="4098" creationId="{46BCAC0C-882C-4864-9C67-E656648273C4}"/>
          </ac:picMkLst>
        </pc:picChg>
      </pc:sldChg>
      <pc:sldChg chg="addSp delSp modSp">
        <pc:chgData name="Emily Schmall" userId="84198989-024f-47e1-ba10-c3ebf23c208b" providerId="ADAL" clId="{5928272E-CAE9-493D-9DCD-569341B9CBF7}" dt="2020-08-07T15:48:40.833" v="32" actId="1076"/>
        <pc:sldMkLst>
          <pc:docMk/>
          <pc:sldMk cId="0" sldId="257"/>
        </pc:sldMkLst>
        <pc:spChg chg="mod topLvl">
          <ac:chgData name="Emily Schmall" userId="84198989-024f-47e1-ba10-c3ebf23c208b" providerId="ADAL" clId="{5928272E-CAE9-493D-9DCD-569341B9CBF7}" dt="2020-08-07T15:48:23.033" v="28" actId="1076"/>
          <ac:spMkLst>
            <pc:docMk/>
            <pc:sldMk cId="0" sldId="257"/>
            <ac:spMk id="4" creationId="{00000000-0000-0000-0000-000000000000}"/>
          </ac:spMkLst>
        </pc:spChg>
        <pc:spChg chg="del topLvl">
          <ac:chgData name="Emily Schmall" userId="84198989-024f-47e1-ba10-c3ebf23c208b" providerId="ADAL" clId="{5928272E-CAE9-493D-9DCD-569341B9CBF7}" dt="2020-08-07T15:48:05.478" v="22" actId="478"/>
          <ac:spMkLst>
            <pc:docMk/>
            <pc:sldMk cId="0" sldId="257"/>
            <ac:spMk id="5" creationId="{00000000-0000-0000-0000-000000000000}"/>
          </ac:spMkLst>
        </pc:spChg>
        <pc:spChg chg="add mod">
          <ac:chgData name="Emily Schmall" userId="84198989-024f-47e1-ba10-c3ebf23c208b" providerId="ADAL" clId="{5928272E-CAE9-493D-9DCD-569341B9CBF7}" dt="2020-08-07T15:48:12.321" v="24" actId="1076"/>
          <ac:spMkLst>
            <pc:docMk/>
            <pc:sldMk cId="0" sldId="257"/>
            <ac:spMk id="8" creationId="{599C0F0B-5BC3-447F-9EF2-5006F4587E38}"/>
          </ac:spMkLst>
        </pc:spChg>
        <pc:spChg chg="add mod">
          <ac:chgData name="Emily Schmall" userId="84198989-024f-47e1-ba10-c3ebf23c208b" providerId="ADAL" clId="{5928272E-CAE9-493D-9DCD-569341B9CBF7}" dt="2020-08-07T15:48:40.833" v="32" actId="1076"/>
          <ac:spMkLst>
            <pc:docMk/>
            <pc:sldMk cId="0" sldId="257"/>
            <ac:spMk id="9" creationId="{13FF285D-1B9E-43CA-A547-5F56EECBAD7A}"/>
          </ac:spMkLst>
        </pc:spChg>
        <pc:grpChg chg="del">
          <ac:chgData name="Emily Schmall" userId="84198989-024f-47e1-ba10-c3ebf23c208b" providerId="ADAL" clId="{5928272E-CAE9-493D-9DCD-569341B9CBF7}" dt="2020-08-07T15:48:05.478" v="22" actId="478"/>
          <ac:grpSpMkLst>
            <pc:docMk/>
            <pc:sldMk cId="0" sldId="257"/>
            <ac:grpSpMk id="3" creationId="{00000000-0000-0000-0000-000000000000}"/>
          </ac:grpSpMkLst>
        </pc:grpChg>
      </pc:sldChg>
      <pc:sldChg chg="addSp delSp modSp">
        <pc:chgData name="Emily Schmall" userId="84198989-024f-47e1-ba10-c3ebf23c208b" providerId="ADAL" clId="{5928272E-CAE9-493D-9DCD-569341B9CBF7}" dt="2020-08-07T15:49:25.017" v="37" actId="1076"/>
        <pc:sldMkLst>
          <pc:docMk/>
          <pc:sldMk cId="0" sldId="258"/>
        </pc:sldMkLst>
        <pc:spChg chg="mod topLvl">
          <ac:chgData name="Emily Schmall" userId="84198989-024f-47e1-ba10-c3ebf23c208b" providerId="ADAL" clId="{5928272E-CAE9-493D-9DCD-569341B9CBF7}" dt="2020-08-07T15:49:25.017" v="37" actId="1076"/>
          <ac:spMkLst>
            <pc:docMk/>
            <pc:sldMk cId="0" sldId="258"/>
            <ac:spMk id="3" creationId="{00000000-0000-0000-0000-000000000000}"/>
          </ac:spMkLst>
        </pc:spChg>
        <pc:spChg chg="del topLvl">
          <ac:chgData name="Emily Schmall" userId="84198989-024f-47e1-ba10-c3ebf23c208b" providerId="ADAL" clId="{5928272E-CAE9-493D-9DCD-569341B9CBF7}" dt="2020-08-07T15:49:10.877" v="33" actId="478"/>
          <ac:spMkLst>
            <pc:docMk/>
            <pc:sldMk cId="0" sldId="258"/>
            <ac:spMk id="5" creationId="{00000000-0000-0000-0000-000000000000}"/>
          </ac:spMkLst>
        </pc:spChg>
        <pc:spChg chg="add mod">
          <ac:chgData name="Emily Schmall" userId="84198989-024f-47e1-ba10-c3ebf23c208b" providerId="ADAL" clId="{5928272E-CAE9-493D-9DCD-569341B9CBF7}" dt="2020-08-07T15:49:20.149" v="36" actId="1076"/>
          <ac:spMkLst>
            <pc:docMk/>
            <pc:sldMk cId="0" sldId="258"/>
            <ac:spMk id="8" creationId="{32036E9B-1221-4923-80C5-42A04313640A}"/>
          </ac:spMkLst>
        </pc:spChg>
        <pc:grpChg chg="del">
          <ac:chgData name="Emily Schmall" userId="84198989-024f-47e1-ba10-c3ebf23c208b" providerId="ADAL" clId="{5928272E-CAE9-493D-9DCD-569341B9CBF7}" dt="2020-08-07T15:49:10.877" v="33" actId="478"/>
          <ac:grpSpMkLst>
            <pc:docMk/>
            <pc:sldMk cId="0" sldId="258"/>
            <ac:grpSpMk id="2" creationId="{00000000-0000-0000-0000-000000000000}"/>
          </ac:grpSpMkLst>
        </pc:grpChg>
      </pc:sldChg>
      <pc:sldChg chg="modSp">
        <pc:chgData name="Emily Schmall" userId="84198989-024f-47e1-ba10-c3ebf23c208b" providerId="ADAL" clId="{5928272E-CAE9-493D-9DCD-569341B9CBF7}" dt="2020-08-07T15:51:26.680" v="66" actId="2711"/>
        <pc:sldMkLst>
          <pc:docMk/>
          <pc:sldMk cId="0" sldId="259"/>
        </pc:sldMkLst>
        <pc:spChg chg="mod">
          <ac:chgData name="Emily Schmall" userId="84198989-024f-47e1-ba10-c3ebf23c208b" providerId="ADAL" clId="{5928272E-CAE9-493D-9DCD-569341B9CBF7}" dt="2020-08-07T15:51:26.680" v="66" actId="2711"/>
          <ac:spMkLst>
            <pc:docMk/>
            <pc:sldMk cId="0" sldId="259"/>
            <ac:spMk id="5" creationId="{00000000-0000-0000-0000-000000000000}"/>
          </ac:spMkLst>
        </pc:spChg>
      </pc:sldChg>
      <pc:sldChg chg="modSp">
        <pc:chgData name="Emily Schmall" userId="84198989-024f-47e1-ba10-c3ebf23c208b" providerId="ADAL" clId="{5928272E-CAE9-493D-9DCD-569341B9CBF7}" dt="2020-08-07T15:52:43.802" v="71" actId="14100"/>
        <pc:sldMkLst>
          <pc:docMk/>
          <pc:sldMk cId="0" sldId="260"/>
        </pc:sldMkLst>
        <pc:spChg chg="mod">
          <ac:chgData name="Emily Schmall" userId="84198989-024f-47e1-ba10-c3ebf23c208b" providerId="ADAL" clId="{5928272E-CAE9-493D-9DCD-569341B9CBF7}" dt="2020-08-07T15:52:43.802" v="71" actId="14100"/>
          <ac:spMkLst>
            <pc:docMk/>
            <pc:sldMk cId="0" sldId="260"/>
            <ac:spMk id="4" creationId="{00000000-0000-0000-0000-000000000000}"/>
          </ac:spMkLst>
        </pc:spChg>
      </pc:sldChg>
      <pc:sldChg chg="modSp">
        <pc:chgData name="Emily Schmall" userId="84198989-024f-47e1-ba10-c3ebf23c208b" providerId="ADAL" clId="{5928272E-CAE9-493D-9DCD-569341B9CBF7}" dt="2020-08-07T15:52:05.752" v="69" actId="207"/>
        <pc:sldMkLst>
          <pc:docMk/>
          <pc:sldMk cId="0" sldId="261"/>
        </pc:sldMkLst>
        <pc:spChg chg="mod">
          <ac:chgData name="Emily Schmall" userId="84198989-024f-47e1-ba10-c3ebf23c208b" providerId="ADAL" clId="{5928272E-CAE9-493D-9DCD-569341B9CBF7}" dt="2020-08-07T15:52:05.752" v="69" actId="207"/>
          <ac:spMkLst>
            <pc:docMk/>
            <pc:sldMk cId="0" sldId="261"/>
            <ac:spMk id="6" creationId="{00000000-0000-0000-0000-000000000000}"/>
          </ac:spMkLst>
        </pc:spChg>
      </pc:sldChg>
      <pc:sldChg chg="addSp modSp">
        <pc:chgData name="Emily Schmall" userId="84198989-024f-47e1-ba10-c3ebf23c208b" providerId="ADAL" clId="{5928272E-CAE9-493D-9DCD-569341B9CBF7}" dt="2020-08-07T15:55:47.482" v="96" actId="1076"/>
        <pc:sldMkLst>
          <pc:docMk/>
          <pc:sldMk cId="0" sldId="263"/>
        </pc:sldMkLst>
        <pc:spChg chg="mod">
          <ac:chgData name="Emily Schmall" userId="84198989-024f-47e1-ba10-c3ebf23c208b" providerId="ADAL" clId="{5928272E-CAE9-493D-9DCD-569341B9CBF7}" dt="2020-08-07T15:55:12.048" v="91" actId="14100"/>
          <ac:spMkLst>
            <pc:docMk/>
            <pc:sldMk cId="0" sldId="263"/>
            <ac:spMk id="3" creationId="{00000000-0000-0000-0000-000000000000}"/>
          </ac:spMkLst>
        </pc:spChg>
        <pc:spChg chg="mod">
          <ac:chgData name="Emily Schmall" userId="84198989-024f-47e1-ba10-c3ebf23c208b" providerId="ADAL" clId="{5928272E-CAE9-493D-9DCD-569341B9CBF7}" dt="2020-08-07T15:55:18.109" v="92" actId="1076"/>
          <ac:spMkLst>
            <pc:docMk/>
            <pc:sldMk cId="0" sldId="263"/>
            <ac:spMk id="4" creationId="{39893BF3-25A7-425D-B3D6-5BA8F8C548C7}"/>
          </ac:spMkLst>
        </pc:spChg>
        <pc:spChg chg="add mod">
          <ac:chgData name="Emily Schmall" userId="84198989-024f-47e1-ba10-c3ebf23c208b" providerId="ADAL" clId="{5928272E-CAE9-493D-9DCD-569341B9CBF7}" dt="2020-08-07T15:55:47.482" v="96" actId="1076"/>
          <ac:spMkLst>
            <pc:docMk/>
            <pc:sldMk cId="0" sldId="263"/>
            <ac:spMk id="5" creationId="{C818068D-FAC3-4519-97EA-BA2F58079C5D}"/>
          </ac:spMkLst>
        </pc:spChg>
        <pc:picChg chg="mod">
          <ac:chgData name="Emily Schmall" userId="84198989-024f-47e1-ba10-c3ebf23c208b" providerId="ADAL" clId="{5928272E-CAE9-493D-9DCD-569341B9CBF7}" dt="2020-08-07T15:55:22.477" v="93" actId="14100"/>
          <ac:picMkLst>
            <pc:docMk/>
            <pc:sldMk cId="0" sldId="263"/>
            <ac:picMk id="2" creationId="{00000000-0000-0000-0000-000000000000}"/>
          </ac:picMkLst>
        </pc:picChg>
      </pc:sldChg>
      <pc:sldChg chg="modSp">
        <pc:chgData name="Emily Schmall" userId="84198989-024f-47e1-ba10-c3ebf23c208b" providerId="ADAL" clId="{5928272E-CAE9-493D-9DCD-569341B9CBF7}" dt="2020-08-07T15:56:50.299" v="97" actId="12"/>
        <pc:sldMkLst>
          <pc:docMk/>
          <pc:sldMk cId="0" sldId="264"/>
        </pc:sldMkLst>
        <pc:spChg chg="mod">
          <ac:chgData name="Emily Schmall" userId="84198989-024f-47e1-ba10-c3ebf23c208b" providerId="ADAL" clId="{5928272E-CAE9-493D-9DCD-569341B9CBF7}" dt="2020-08-07T15:56:50.299" v="97" actId="12"/>
          <ac:spMkLst>
            <pc:docMk/>
            <pc:sldMk cId="0" sldId="264"/>
            <ac:spMk id="10" creationId="{84087210-C6D9-4A3F-A802-460611912C24}"/>
          </ac:spMkLst>
        </pc:spChg>
      </pc:sldChg>
      <pc:sldChg chg="modSp">
        <pc:chgData name="Emily Schmall" userId="84198989-024f-47e1-ba10-c3ebf23c208b" providerId="ADAL" clId="{5928272E-CAE9-493D-9DCD-569341B9CBF7}" dt="2020-08-07T15:59:24.972" v="100"/>
        <pc:sldMkLst>
          <pc:docMk/>
          <pc:sldMk cId="0" sldId="268"/>
        </pc:sldMkLst>
        <pc:picChg chg="mod">
          <ac:chgData name="Emily Schmall" userId="84198989-024f-47e1-ba10-c3ebf23c208b" providerId="ADAL" clId="{5928272E-CAE9-493D-9DCD-569341B9CBF7}" dt="2020-08-07T15:59:24.972" v="100"/>
          <ac:picMkLst>
            <pc:docMk/>
            <pc:sldMk cId="0" sldId="268"/>
            <ac:picMk id="13" creationId="{20D3C80A-78EC-4EA6-9A0C-4E9C5BF31F9B}"/>
          </ac:picMkLst>
        </pc:picChg>
      </pc:sldChg>
      <pc:sldChg chg="modSp">
        <pc:chgData name="Emily Schmall" userId="84198989-024f-47e1-ba10-c3ebf23c208b" providerId="ADAL" clId="{5928272E-CAE9-493D-9DCD-569341B9CBF7}" dt="2020-08-07T15:57:44.442" v="99" actId="207"/>
        <pc:sldMkLst>
          <pc:docMk/>
          <pc:sldMk cId="0" sldId="270"/>
        </pc:sldMkLst>
        <pc:spChg chg="mod">
          <ac:chgData name="Emily Schmall" userId="84198989-024f-47e1-ba10-c3ebf23c208b" providerId="ADAL" clId="{5928272E-CAE9-493D-9DCD-569341B9CBF7}" dt="2020-08-07T15:57:44.442" v="99" actId="207"/>
          <ac:spMkLst>
            <pc:docMk/>
            <pc:sldMk cId="0" sldId="270"/>
            <ac:spMk id="11" creationId="{00000000-0000-0000-0000-000000000000}"/>
          </ac:spMkLst>
        </pc:spChg>
      </pc:sldChg>
      <pc:sldChg chg="addSp delSp modSp">
        <pc:chgData name="Emily Schmall" userId="84198989-024f-47e1-ba10-c3ebf23c208b" providerId="ADAL" clId="{5928272E-CAE9-493D-9DCD-569341B9CBF7}" dt="2020-08-07T16:07:07.925" v="113" actId="1076"/>
        <pc:sldMkLst>
          <pc:docMk/>
          <pc:sldMk cId="0" sldId="271"/>
        </pc:sldMkLst>
        <pc:spChg chg="mod ord">
          <ac:chgData name="Emily Schmall" userId="84198989-024f-47e1-ba10-c3ebf23c208b" providerId="ADAL" clId="{5928272E-CAE9-493D-9DCD-569341B9CBF7}" dt="2020-08-07T16:06:54.347" v="112" actId="20577"/>
          <ac:spMkLst>
            <pc:docMk/>
            <pc:sldMk cId="0" sldId="271"/>
            <ac:spMk id="6" creationId="{00000000-0000-0000-0000-000000000000}"/>
          </ac:spMkLst>
        </pc:spChg>
        <pc:grpChg chg="mod">
          <ac:chgData name="Emily Schmall" userId="84198989-024f-47e1-ba10-c3ebf23c208b" providerId="ADAL" clId="{5928272E-CAE9-493D-9DCD-569341B9CBF7}" dt="2020-08-07T16:07:07.925" v="113" actId="1076"/>
          <ac:grpSpMkLst>
            <pc:docMk/>
            <pc:sldMk cId="0" sldId="271"/>
            <ac:grpSpMk id="4" creationId="{00000000-0000-0000-0000-000000000000}"/>
          </ac:grpSpMkLst>
        </pc:grpChg>
        <pc:picChg chg="mod">
          <ac:chgData name="Emily Schmall" userId="84198989-024f-47e1-ba10-c3ebf23c208b" providerId="ADAL" clId="{5928272E-CAE9-493D-9DCD-569341B9CBF7}" dt="2020-08-07T16:06:39.903" v="110" actId="14100"/>
          <ac:picMkLst>
            <pc:docMk/>
            <pc:sldMk cId="0" sldId="271"/>
            <ac:picMk id="2" creationId="{00000000-0000-0000-0000-000000000000}"/>
          </ac:picMkLst>
        </pc:picChg>
        <pc:picChg chg="del mod">
          <ac:chgData name="Emily Schmall" userId="84198989-024f-47e1-ba10-c3ebf23c208b" providerId="ADAL" clId="{5928272E-CAE9-493D-9DCD-569341B9CBF7}" dt="2020-08-07T16:05:12.426" v="103" actId="478"/>
          <ac:picMkLst>
            <pc:docMk/>
            <pc:sldMk cId="0" sldId="271"/>
            <ac:picMk id="3" creationId="{00000000-0000-0000-0000-000000000000}"/>
          </ac:picMkLst>
        </pc:picChg>
        <pc:picChg chg="add mod ord">
          <ac:chgData name="Emily Schmall" userId="84198989-024f-47e1-ba10-c3ebf23c208b" providerId="ADAL" clId="{5928272E-CAE9-493D-9DCD-569341B9CBF7}" dt="2020-08-07T16:06:31.203" v="109" actId="167"/>
          <ac:picMkLst>
            <pc:docMk/>
            <pc:sldMk cId="0" sldId="271"/>
            <ac:picMk id="7" creationId="{0F836C67-6884-4F29-B1AE-34576F9BCE2A}"/>
          </ac:picMkLst>
        </pc:picChg>
      </pc:sldChg>
    </pc:docChg>
  </pc:docChgLst>
  <pc:docChgLst>
    <pc:chgData name="Grace Heneghan" userId="S::grace.heneghan@girlscoutsrv.org::ecaeccd1-006a-4772-a2d6-b6d6e23319c2" providerId="AD" clId="Web-{06EEB826-B0DB-C661-6320-652F1A7509AB}"/>
    <pc:docChg chg="modSld">
      <pc:chgData name="Grace Heneghan" userId="S::grace.heneghan@girlscoutsrv.org::ecaeccd1-006a-4772-a2d6-b6d6e23319c2" providerId="AD" clId="Web-{06EEB826-B0DB-C661-6320-652F1A7509AB}" dt="2020-07-31T22:15:17.906" v="40" actId="20577"/>
      <pc:docMkLst>
        <pc:docMk/>
      </pc:docMkLst>
      <pc:sldChg chg="modNotes">
        <pc:chgData name="Grace Heneghan" userId="S::grace.heneghan@girlscoutsrv.org::ecaeccd1-006a-4772-a2d6-b6d6e23319c2" providerId="AD" clId="Web-{06EEB826-B0DB-C661-6320-652F1A7509AB}" dt="2020-07-31T22:14:52.563" v="20"/>
        <pc:sldMkLst>
          <pc:docMk/>
          <pc:sldMk cId="0" sldId="269"/>
        </pc:sldMkLst>
      </pc:sldChg>
      <pc:sldChg chg="modSp">
        <pc:chgData name="Grace Heneghan" userId="S::grace.heneghan@girlscoutsrv.org::ecaeccd1-006a-4772-a2d6-b6d6e23319c2" providerId="AD" clId="Web-{06EEB826-B0DB-C661-6320-652F1A7509AB}" dt="2020-07-31T22:15:17.828" v="38" actId="20577"/>
        <pc:sldMkLst>
          <pc:docMk/>
          <pc:sldMk cId="0" sldId="273"/>
        </pc:sldMkLst>
        <pc:spChg chg="mod">
          <ac:chgData name="Grace Heneghan" userId="S::grace.heneghan@girlscoutsrv.org::ecaeccd1-006a-4772-a2d6-b6d6e23319c2" providerId="AD" clId="Web-{06EEB826-B0DB-C661-6320-652F1A7509AB}" dt="2020-07-31T22:15:13.953" v="37" actId="1076"/>
          <ac:spMkLst>
            <pc:docMk/>
            <pc:sldMk cId="0" sldId="273"/>
            <ac:spMk id="25" creationId="{00000000-0000-0000-0000-000000000000}"/>
          </ac:spMkLst>
        </pc:spChg>
        <pc:spChg chg="mod">
          <ac:chgData name="Grace Heneghan" userId="S::grace.heneghan@girlscoutsrv.org::ecaeccd1-006a-4772-a2d6-b6d6e23319c2" providerId="AD" clId="Web-{06EEB826-B0DB-C661-6320-652F1A7509AB}" dt="2020-07-31T22:15:17.828" v="38" actId="20577"/>
          <ac:spMkLst>
            <pc:docMk/>
            <pc:sldMk cId="0" sldId="273"/>
            <ac:spMk id="29" creationId="{E9F4FD17-16F9-4E48-886F-FFC30D4CD8FF}"/>
          </ac:spMkLst>
        </pc:spChg>
      </pc:sldChg>
    </pc:docChg>
  </pc:docChgLst>
  <pc:docChgLst>
    <pc:chgData name="Lily Yu" userId="827a3e77-ffa4-4962-80d0-a98755d4f73f" providerId="ADAL" clId="{B30E9354-2EEC-445D-880A-F0583159C934}"/>
    <pc:docChg chg="modSld">
      <pc:chgData name="Lily Yu" userId="827a3e77-ffa4-4962-80d0-a98755d4f73f" providerId="ADAL" clId="{B30E9354-2EEC-445D-880A-F0583159C934}" dt="2020-07-31T15:48:50.781" v="145" actId="20577"/>
      <pc:docMkLst>
        <pc:docMk/>
      </pc:docMkLst>
      <pc:sldChg chg="modSp">
        <pc:chgData name="Lily Yu" userId="827a3e77-ffa4-4962-80d0-a98755d4f73f" providerId="ADAL" clId="{B30E9354-2EEC-445D-880A-F0583159C934}" dt="2020-07-31T15:38:50.529" v="124" actId="20577"/>
        <pc:sldMkLst>
          <pc:docMk/>
          <pc:sldMk cId="0" sldId="268"/>
        </pc:sldMkLst>
        <pc:spChg chg="mod">
          <ac:chgData name="Lily Yu" userId="827a3e77-ffa4-4962-80d0-a98755d4f73f" providerId="ADAL" clId="{B30E9354-2EEC-445D-880A-F0583159C934}" dt="2020-07-31T15:38:50.529" v="124" actId="20577"/>
          <ac:spMkLst>
            <pc:docMk/>
            <pc:sldMk cId="0" sldId="268"/>
            <ac:spMk id="5" creationId="{00000000-0000-0000-0000-000000000000}"/>
          </ac:spMkLst>
        </pc:spChg>
      </pc:sldChg>
      <pc:sldChg chg="modNotesTx">
        <pc:chgData name="Lily Yu" userId="827a3e77-ffa4-4962-80d0-a98755d4f73f" providerId="ADAL" clId="{B30E9354-2EEC-445D-880A-F0583159C934}" dt="2020-07-31T15:38:44.490" v="123" actId="20577"/>
        <pc:sldMkLst>
          <pc:docMk/>
          <pc:sldMk cId="0" sldId="270"/>
        </pc:sldMkLst>
      </pc:sldChg>
      <pc:sldChg chg="modSp">
        <pc:chgData name="Lily Yu" userId="827a3e77-ffa4-4962-80d0-a98755d4f73f" providerId="ADAL" clId="{B30E9354-2EEC-445D-880A-F0583159C934}" dt="2020-07-31T15:48:50.781" v="145" actId="20577"/>
        <pc:sldMkLst>
          <pc:docMk/>
          <pc:sldMk cId="0" sldId="273"/>
        </pc:sldMkLst>
        <pc:spChg chg="mod">
          <ac:chgData name="Lily Yu" userId="827a3e77-ffa4-4962-80d0-a98755d4f73f" providerId="ADAL" clId="{B30E9354-2EEC-445D-880A-F0583159C934}" dt="2020-07-31T15:45:46.875" v="143" actId="20577"/>
          <ac:spMkLst>
            <pc:docMk/>
            <pc:sldMk cId="0" sldId="273"/>
            <ac:spMk id="29" creationId="{E9F4FD17-16F9-4E48-886F-FFC30D4CD8FF}"/>
          </ac:spMkLst>
        </pc:spChg>
        <pc:spChg chg="mod">
          <ac:chgData name="Lily Yu" userId="827a3e77-ffa4-4962-80d0-a98755d4f73f" providerId="ADAL" clId="{B30E9354-2EEC-445D-880A-F0583159C934}" dt="2020-07-31T15:48:50.781" v="145" actId="20577"/>
          <ac:spMkLst>
            <pc:docMk/>
            <pc:sldMk cId="0" sldId="273"/>
            <ac:spMk id="31" creationId="{536A4752-5FD6-455D-B9FD-739307FC965E}"/>
          </ac:spMkLst>
        </pc:spChg>
      </pc:sldChg>
      <pc:sldChg chg="modSp">
        <pc:chgData name="Lily Yu" userId="827a3e77-ffa4-4962-80d0-a98755d4f73f" providerId="ADAL" clId="{B30E9354-2EEC-445D-880A-F0583159C934}" dt="2020-07-31T15:19:39.515" v="54" actId="255"/>
        <pc:sldMkLst>
          <pc:docMk/>
          <pc:sldMk cId="1527821309" sldId="281"/>
        </pc:sldMkLst>
        <pc:spChg chg="mod">
          <ac:chgData name="Lily Yu" userId="827a3e77-ffa4-4962-80d0-a98755d4f73f" providerId="ADAL" clId="{B30E9354-2EEC-445D-880A-F0583159C934}" dt="2020-07-31T15:19:39.515" v="54" actId="255"/>
          <ac:spMkLst>
            <pc:docMk/>
            <pc:sldMk cId="1527821309" sldId="281"/>
            <ac:spMk id="5" creationId="{88938257-46EC-4176-950C-E8635417C636}"/>
          </ac:spMkLst>
        </pc:spChg>
        <pc:spChg chg="mod">
          <ac:chgData name="Lily Yu" userId="827a3e77-ffa4-4962-80d0-a98755d4f73f" providerId="ADAL" clId="{B30E9354-2EEC-445D-880A-F0583159C934}" dt="2020-07-31T15:19:13.872" v="42" actId="20577"/>
          <ac:spMkLst>
            <pc:docMk/>
            <pc:sldMk cId="1527821309" sldId="281"/>
            <ac:spMk id="6" creationId="{92A127FF-9A1F-4809-85C4-71C20FE12953}"/>
          </ac:spMkLst>
        </pc:spChg>
      </pc:sldChg>
      <pc:sldChg chg="modSp">
        <pc:chgData name="Lily Yu" userId="827a3e77-ffa4-4962-80d0-a98755d4f73f" providerId="ADAL" clId="{B30E9354-2EEC-445D-880A-F0583159C934}" dt="2020-07-31T15:20:43.782" v="88" actId="255"/>
        <pc:sldMkLst>
          <pc:docMk/>
          <pc:sldMk cId="1078368345" sldId="282"/>
        </pc:sldMkLst>
        <pc:spChg chg="mod">
          <ac:chgData name="Lily Yu" userId="827a3e77-ffa4-4962-80d0-a98755d4f73f" providerId="ADAL" clId="{B30E9354-2EEC-445D-880A-F0583159C934}" dt="2020-07-31T15:20:43.782" v="88" actId="255"/>
          <ac:spMkLst>
            <pc:docMk/>
            <pc:sldMk cId="1078368345" sldId="282"/>
            <ac:spMk id="3" creationId="{32AF993F-2836-4D6D-9C53-F4E066CD99E3}"/>
          </ac:spMkLst>
        </pc:spChg>
      </pc:sldChg>
      <pc:sldChg chg="modSp modNotesTx">
        <pc:chgData name="Lily Yu" userId="827a3e77-ffa4-4962-80d0-a98755d4f73f" providerId="ADAL" clId="{B30E9354-2EEC-445D-880A-F0583159C934}" dt="2020-07-31T15:21:53.003" v="95" actId="20577"/>
        <pc:sldMkLst>
          <pc:docMk/>
          <pc:sldMk cId="4157948415" sldId="283"/>
        </pc:sldMkLst>
        <pc:spChg chg="mod">
          <ac:chgData name="Lily Yu" userId="827a3e77-ffa4-4962-80d0-a98755d4f73f" providerId="ADAL" clId="{B30E9354-2EEC-445D-880A-F0583159C934}" dt="2020-07-31T15:21:49.748" v="94" actId="20577"/>
          <ac:spMkLst>
            <pc:docMk/>
            <pc:sldMk cId="4157948415" sldId="283"/>
            <ac:spMk id="2" creationId="{0544A1DD-641E-4707-A770-2C1B1BDAEC10}"/>
          </ac:spMkLst>
        </pc:spChg>
      </pc:sldChg>
      <pc:sldChg chg="modSp">
        <pc:chgData name="Lily Yu" userId="827a3e77-ffa4-4962-80d0-a98755d4f73f" providerId="ADAL" clId="{B30E9354-2EEC-445D-880A-F0583159C934}" dt="2020-07-31T15:33:46.148" v="120" actId="20577"/>
        <pc:sldMkLst>
          <pc:docMk/>
          <pc:sldMk cId="3467375605" sldId="284"/>
        </pc:sldMkLst>
        <pc:graphicFrameChg chg="modGraphic">
          <ac:chgData name="Lily Yu" userId="827a3e77-ffa4-4962-80d0-a98755d4f73f" providerId="ADAL" clId="{B30E9354-2EEC-445D-880A-F0583159C934}" dt="2020-07-31T15:33:46.148" v="120" actId="20577"/>
          <ac:graphicFrameMkLst>
            <pc:docMk/>
            <pc:sldMk cId="3467375605" sldId="284"/>
            <ac:graphicFrameMk id="2" creationId="{6E5785BC-6AC2-4EEF-8ED4-672626CC48C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7075528602403"/>
          <c:y val="0"/>
          <c:w val="0.76952695269526949"/>
          <c:h val="1"/>
        </c:manualLayout>
      </c:layout>
      <c:pieChart>
        <c:varyColors val="1"/>
        <c:ser>
          <c:idx val="0"/>
          <c:order val="0"/>
          <c:tx>
            <c:strRef>
              <c:f>Sheet1!$B$1</c:f>
              <c:strCache>
                <c:ptCount val="1"/>
                <c:pt idx="0">
                  <c:v>Sales</c:v>
                </c:pt>
              </c:strCache>
            </c:strRef>
          </c:tx>
          <c:spPr>
            <a:solidFill>
              <a:schemeClr val="lt1"/>
            </a:solidFill>
            <a:ln w="19050">
              <a:solidFill>
                <a:schemeClr val="accent6">
                  <a:lumMod val="75000"/>
                </a:schemeClr>
              </a:solidFill>
            </a:ln>
            <a:effectLst/>
          </c:spPr>
          <c:explosion val="9"/>
          <c:dPt>
            <c:idx val="0"/>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1-9D31-4B8A-ACFC-DC5B4405CF82}"/>
              </c:ext>
            </c:extLst>
          </c:dPt>
          <c:dPt>
            <c:idx val="1"/>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3-B952-4505-A398-50ED830EA475}"/>
              </c:ext>
            </c:extLst>
          </c:dPt>
          <c:dPt>
            <c:idx val="2"/>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5-B952-4505-A398-50ED830EA475}"/>
              </c:ext>
            </c:extLst>
          </c:dPt>
          <c:dPt>
            <c:idx val="3"/>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7-B952-4505-A398-50ED830EA475}"/>
              </c:ext>
            </c:extLst>
          </c:dPt>
          <c:dPt>
            <c:idx val="4"/>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9-B952-4505-A398-50ED830EA475}"/>
              </c:ext>
            </c:extLst>
          </c:dPt>
          <c:dPt>
            <c:idx val="5"/>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B-B952-4505-A398-50ED830EA475}"/>
              </c:ext>
            </c:extLst>
          </c:dPt>
          <c:dPt>
            <c:idx val="6"/>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6-9D31-4B8A-ACFC-DC5B4405CF82}"/>
              </c:ext>
            </c:extLst>
          </c:dPt>
          <c:dPt>
            <c:idx val="7"/>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F-B952-4505-A398-50ED830EA475}"/>
              </c:ext>
            </c:extLst>
          </c:dPt>
          <c:dPt>
            <c:idx val="8"/>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1-B952-4505-A398-50ED830EA475}"/>
              </c:ext>
            </c:extLst>
          </c:dPt>
          <c:dPt>
            <c:idx val="9"/>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3-B952-4505-A398-50ED830EA475}"/>
              </c:ext>
            </c:extLst>
          </c:dPt>
          <c:dPt>
            <c:idx val="10"/>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5-B952-4505-A398-50ED830EA475}"/>
              </c:ext>
            </c:extLst>
          </c:dPt>
          <c:dPt>
            <c:idx val="11"/>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5-9D31-4B8A-ACFC-DC5B4405CF82}"/>
              </c:ext>
            </c:extLst>
          </c:dPt>
          <c:dLbls>
            <c:dLbl>
              <c:idx val="6"/>
              <c:layout>
                <c:manualLayout>
                  <c:x val="5.3142491224741482E-2"/>
                  <c:y val="-3.344799667153812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31-4B8A-ACFC-DC5B4405CF82}"/>
                </c:ext>
              </c:extLst>
            </c:dLbl>
            <c:dLbl>
              <c:idx val="11"/>
              <c:layout>
                <c:manualLayout>
                  <c:x val="5.3684818012206266E-2"/>
                  <c:y val="1.535699058648801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31-4B8A-ACFC-DC5B4405CF82}"/>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odern Love Caps" panose="04070805081001020A01" pitchFamily="82" charset="0"/>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Hidden Talent</c:v>
                </c:pt>
                <c:pt idx="1">
                  <c:v>Siblings</c:v>
                </c:pt>
                <c:pt idx="2">
                  <c:v>Favorite Food</c:v>
                </c:pt>
                <c:pt idx="3">
                  <c:v>Sports I Play</c:v>
                </c:pt>
                <c:pt idx="4">
                  <c:v>Birth Order</c:v>
                </c:pt>
                <c:pt idx="5">
                  <c:v>Favorite Quote</c:v>
                </c:pt>
                <c:pt idx="6">
                  <c:v>Favorite Color </c:v>
                </c:pt>
                <c:pt idx="7">
                  <c:v>Hobbies</c:v>
                </c:pt>
                <c:pt idx="8">
                  <c:v>Favorite Holiday</c:v>
                </c:pt>
                <c:pt idx="9">
                  <c:v>Favorite Movie</c:v>
                </c:pt>
                <c:pt idx="10">
                  <c:v>Favorite Book</c:v>
                </c:pt>
                <c:pt idx="11">
                  <c:v>Favorite Song </c:v>
                </c:pt>
              </c:strCache>
            </c:strRef>
          </c:cat>
          <c:val>
            <c:numRef>
              <c:f>Sheet1!$B$2:$B$13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00-9D31-4B8A-ACFC-DC5B4405CF82}"/>
            </c:ext>
          </c:extLst>
        </c:ser>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EE9D6"/>
    </a:solidFill>
    <a:ln w="9525" cap="flat" cmpd="sng" algn="ctr">
      <a:solidFill>
        <a:srgbClr val="FEE9D6"/>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98039215686274"/>
          <c:y val="0"/>
          <c:w val="0.76952695269526949"/>
          <c:h val="1"/>
        </c:manualLayout>
      </c:layout>
      <c:pieChart>
        <c:varyColors val="1"/>
        <c:ser>
          <c:idx val="0"/>
          <c:order val="0"/>
          <c:tx>
            <c:strRef>
              <c:f>Sheet1!$B$1</c:f>
              <c:strCache>
                <c:ptCount val="1"/>
                <c:pt idx="0">
                  <c:v>Sales</c:v>
                </c:pt>
              </c:strCache>
            </c:strRef>
          </c:tx>
          <c:spPr>
            <a:solidFill>
              <a:schemeClr val="lt1"/>
            </a:solidFill>
            <a:ln w="19050">
              <a:solidFill>
                <a:schemeClr val="accent6">
                  <a:lumMod val="75000"/>
                </a:schemeClr>
              </a:solidFill>
            </a:ln>
            <a:effectLst/>
          </c:spPr>
          <c:explosion val="9"/>
          <c:dPt>
            <c:idx val="0"/>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1-7E39-450F-800D-94B05EF40052}"/>
              </c:ext>
            </c:extLst>
          </c:dPt>
          <c:dPt>
            <c:idx val="1"/>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3-7E39-450F-800D-94B05EF40052}"/>
              </c:ext>
            </c:extLst>
          </c:dPt>
          <c:dPt>
            <c:idx val="2"/>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5-7E39-450F-800D-94B05EF40052}"/>
              </c:ext>
            </c:extLst>
          </c:dPt>
          <c:dPt>
            <c:idx val="3"/>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7-7E39-450F-800D-94B05EF40052}"/>
              </c:ext>
            </c:extLst>
          </c:dPt>
          <c:dPt>
            <c:idx val="4"/>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9-7E39-450F-800D-94B05EF40052}"/>
              </c:ext>
            </c:extLst>
          </c:dPt>
          <c:dPt>
            <c:idx val="5"/>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B-7E39-450F-800D-94B05EF40052}"/>
              </c:ext>
            </c:extLst>
          </c:dPt>
          <c:dPt>
            <c:idx val="6"/>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D-7E39-450F-800D-94B05EF40052}"/>
              </c:ext>
            </c:extLst>
          </c:dPt>
          <c:dPt>
            <c:idx val="7"/>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0F-7E39-450F-800D-94B05EF40052}"/>
              </c:ext>
            </c:extLst>
          </c:dPt>
          <c:dPt>
            <c:idx val="8"/>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1-7E39-450F-800D-94B05EF40052}"/>
              </c:ext>
            </c:extLst>
          </c:dPt>
          <c:dPt>
            <c:idx val="9"/>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3-7E39-450F-800D-94B05EF40052}"/>
              </c:ext>
            </c:extLst>
          </c:dPt>
          <c:dPt>
            <c:idx val="10"/>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5-7E39-450F-800D-94B05EF40052}"/>
              </c:ext>
            </c:extLst>
          </c:dPt>
          <c:dPt>
            <c:idx val="11"/>
            <c:bubble3D val="0"/>
            <c:spPr>
              <a:solidFill>
                <a:schemeClr val="lt1"/>
              </a:solidFill>
              <a:ln w="19050">
                <a:solidFill>
                  <a:schemeClr val="accent6">
                    <a:lumMod val="75000"/>
                  </a:schemeClr>
                </a:solidFill>
              </a:ln>
              <a:effectLst/>
            </c:spPr>
            <c:extLst>
              <c:ext xmlns:c16="http://schemas.microsoft.com/office/drawing/2014/chart" uri="{C3380CC4-5D6E-409C-BE32-E72D297353CC}">
                <c16:uniqueId val="{00000017-7E39-450F-800D-94B05EF40052}"/>
              </c:ext>
            </c:extLst>
          </c:dPt>
          <c:dLbls>
            <c:dLbl>
              <c:idx val="6"/>
              <c:layout>
                <c:manualLayout>
                  <c:x val="5.3142491224741482E-2"/>
                  <c:y val="-3.344799667153812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39-450F-800D-94B05EF40052}"/>
                </c:ext>
              </c:extLst>
            </c:dLbl>
            <c:dLbl>
              <c:idx val="7"/>
              <c:layout>
                <c:manualLayout>
                  <c:x val="0.1316162575266327"/>
                  <c:y val="-9.376247272888367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39-450F-800D-94B05EF40052}"/>
                </c:ext>
              </c:extLst>
            </c:dLbl>
            <c:dLbl>
              <c:idx val="11"/>
              <c:layout>
                <c:manualLayout>
                  <c:x val="0.12125758873346655"/>
                  <c:y val="4.1114607589676715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tx1"/>
                      </a:solidFill>
                      <a:latin typeface="Modern Love Caps" panose="04070805081001020A01" pitchFamily="82"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038804833951852"/>
                      <c:h val="0.16591673901918638"/>
                    </c:manualLayout>
                  </c15:layout>
                </c:ext>
                <c:ext xmlns:c16="http://schemas.microsoft.com/office/drawing/2014/chart" uri="{C3380CC4-5D6E-409C-BE32-E72D297353CC}">
                  <c16:uniqueId val="{00000017-7E39-450F-800D-94B05EF40052}"/>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odern Love Caps" panose="04070805081001020A01" pitchFamily="82" charset="0"/>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Race</c:v>
                </c:pt>
                <c:pt idx="1">
                  <c:v>Ethnicity</c:v>
                </c:pt>
                <c:pt idx="2">
                  <c:v>Socio-Econcomic Status</c:v>
                </c:pt>
                <c:pt idx="3">
                  <c:v>Gender Identity</c:v>
                </c:pt>
                <c:pt idx="4">
                  <c:v>Sexual Orientation</c:v>
                </c:pt>
                <c:pt idx="5">
                  <c:v>First Language</c:v>
                </c:pt>
                <c:pt idx="6">
                  <c:v>Age</c:v>
                </c:pt>
                <c:pt idx="7">
                  <c:v>Religious or Spirtual Affliction </c:v>
                </c:pt>
                <c:pt idx="8">
                  <c:v>National Origin</c:v>
                </c:pt>
                <c:pt idx="9">
                  <c:v>Immigration Status</c:v>
                </c:pt>
                <c:pt idx="10">
                  <c:v>Disability</c:v>
                </c:pt>
                <c:pt idx="11">
                  <c:v>Family Make-Up</c:v>
                </c:pt>
              </c:strCache>
            </c:strRef>
          </c:cat>
          <c:val>
            <c:numRef>
              <c:f>Sheet1!$B$2:$B$13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8-7E39-450F-800D-94B05EF40052}"/>
            </c:ext>
          </c:extLst>
        </c:ser>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5A352C"/>
    </a:solidFill>
    <a:ln w="9525" cap="flat" cmpd="sng" algn="ctr">
      <a:solidFill>
        <a:srgbClr val="5A352C"/>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86DC2-911F-4156-9A2D-51EBCE97E57B}"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54963-5657-43FE-B001-CC4658A908A9}" type="slidenum">
              <a:rPr lang="en-US" smtClean="0"/>
              <a:t>‹#›</a:t>
            </a:fld>
            <a:endParaRPr lang="en-US"/>
          </a:p>
        </p:txBody>
      </p:sp>
    </p:spTree>
    <p:extLst>
      <p:ext uri="{BB962C8B-B14F-4D97-AF65-F5344CB8AC3E}">
        <p14:creationId xmlns:p14="http://schemas.microsoft.com/office/powerpoint/2010/main" val="168080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pr.org/2020/06/08/872371063/microaggressions-are-a-big-deal-how-to-talk-them-out-and-when-to-walk-awa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oday.com/parents/how-talk-kids-about-racism-protests-injustice-t18292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pr.org/2020/06/08/872371063/microaggressions-are-a-big-deal-how-to-talk-them-out-and-when-to-walk-away" TargetMode="External"/><Relationship Id="rId5" Type="http://schemas.openxmlformats.org/officeDocument/2006/relationships/hyperlink" Target="https://www.bc.edu/content/dam/files/centers/humanrights/pdf/IGR.Brave%20Spaces%20Handout.pdf" TargetMode="External"/><Relationship Id="rId4" Type="http://schemas.openxmlformats.org/officeDocument/2006/relationships/hyperlink" Target="https://centerracialjustice.org/resources/resources-for-talking-about-race-racism-and-racialized-violence-with-ki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the Troop Leader </a:t>
            </a:r>
          </a:p>
        </p:txBody>
      </p:sp>
      <p:sp>
        <p:nvSpPr>
          <p:cNvPr id="4" name="Slide Number Placeholder 3"/>
          <p:cNvSpPr>
            <a:spLocks noGrp="1"/>
          </p:cNvSpPr>
          <p:nvPr>
            <p:ph type="sldNum" sz="quarter" idx="5"/>
          </p:nvPr>
        </p:nvSpPr>
        <p:spPr/>
        <p:txBody>
          <a:bodyPr/>
          <a:lstStyle/>
          <a:p>
            <a:fld id="{2B554963-5657-43FE-B001-CC4658A908A9}" type="slidenum">
              <a:rPr lang="en-US" smtClean="0"/>
              <a:t>1</a:t>
            </a:fld>
            <a:endParaRPr lang="en-US"/>
          </a:p>
        </p:txBody>
      </p:sp>
    </p:spTree>
    <p:extLst>
      <p:ext uri="{BB962C8B-B14F-4D97-AF65-F5344CB8AC3E}">
        <p14:creationId xmlns:p14="http://schemas.microsoft.com/office/powerpoint/2010/main" val="115951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When talking and sharing about personal identities, it’s important to set ground rules so that everyone feels supported and safe during the discussions.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After reading the list, open it up to your group. Are there additional rules (or guidelines) they would like to add?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10</a:t>
            </a:fld>
            <a:endParaRPr lang="en-US"/>
          </a:p>
        </p:txBody>
      </p:sp>
    </p:spTree>
    <p:extLst>
      <p:ext uri="{BB962C8B-B14F-4D97-AF65-F5344CB8AC3E}">
        <p14:creationId xmlns:p14="http://schemas.microsoft.com/office/powerpoint/2010/main" val="231681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Tell them that today, they’re going to explore and share some of those identities with each other.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Have everyone either pull out their own drawn version of the wheel or their printed copy.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Explain to girls how to fill out their wheels (the circle is separated into different sections with various prompts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and spaces for their answers).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(Optional) If sharing, show girls your completed Personal Identity Wheel so they can see a finished example.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Allow girls a few minutes to complete their wheel. </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11</a:t>
            </a:fld>
            <a:endParaRPr lang="en-US"/>
          </a:p>
        </p:txBody>
      </p:sp>
    </p:spTree>
    <p:extLst>
      <p:ext uri="{BB962C8B-B14F-4D97-AF65-F5344CB8AC3E}">
        <p14:creationId xmlns:p14="http://schemas.microsoft.com/office/powerpoint/2010/main" val="412084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 break out groups, have everyone share and reflect on the following questions: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Have everyone share 2-3 categories from their Personal Identity Wheel.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How is this identity meaningful to you?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Do you and your partner or someone else in your group share an identity?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identities do you not share with people you may not know?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Allow around 8 minutes for groups of 2-3 to share with each other.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12</a:t>
            </a:fld>
            <a:endParaRPr lang="en-US"/>
          </a:p>
        </p:txBody>
      </p:sp>
    </p:spTree>
    <p:extLst>
      <p:ext uri="{BB962C8B-B14F-4D97-AF65-F5344CB8AC3E}">
        <p14:creationId xmlns:p14="http://schemas.microsoft.com/office/powerpoint/2010/main" val="278213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Tell girls that now that they’ve completed their Personal Identity Wheel, they’ll be moving on to their Social Identity Wheels.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Go over key terms on the next slide with examples for a shared understanding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13</a:t>
            </a:fld>
            <a:endParaRPr lang="en-US"/>
          </a:p>
        </p:txBody>
      </p:sp>
    </p:spTree>
    <p:extLst>
      <p:ext uri="{BB962C8B-B14F-4D97-AF65-F5344CB8AC3E}">
        <p14:creationId xmlns:p14="http://schemas.microsoft.com/office/powerpoint/2010/main" val="297603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list above are some examples of each identity in the wheel.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Have everyone either pull out their own drawn version of the wheel or their printed copy. Explain to girls how to fill out their wheels (it’s the same as their Personal Identity Wheels, but with different categories).  Remind your troop that they should only fill in information that they feel comfortable sharing. Not every triangle on the wheel has to be filled out or shared.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Give everyone 5-10 minutes to fill out their social identity wheel.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14</a:t>
            </a:fld>
            <a:endParaRPr lang="en-US"/>
          </a:p>
        </p:txBody>
      </p:sp>
    </p:spTree>
    <p:extLst>
      <p:ext uri="{BB962C8B-B14F-4D97-AF65-F5344CB8AC3E}">
        <p14:creationId xmlns:p14="http://schemas.microsoft.com/office/powerpoint/2010/main" val="1193626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 break out groups, have everyone share and reflect on the following questions: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Have everyone share 2-3 categories from their Personal Identity Wheel.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part of your identity do you think people first notice about you?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part of your identity is most important to you?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part of other people’s identity do you notice first?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part of your identity do you struggle with?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part of your identity are you proud to share with other people?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Allow around 10 minutes for groups of 2-3 to share with each other.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15</a:t>
            </a:fld>
            <a:endParaRPr lang="en-US"/>
          </a:p>
        </p:txBody>
      </p:sp>
    </p:spTree>
    <p:extLst>
      <p:ext uri="{BB962C8B-B14F-4D97-AF65-F5344CB8AC3E}">
        <p14:creationId xmlns:p14="http://schemas.microsoft.com/office/powerpoint/2010/main" val="90009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the group, what’s a microaggression? </a:t>
            </a:r>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16</a:t>
            </a:fld>
            <a:endParaRPr lang="en-US"/>
          </a:p>
        </p:txBody>
      </p:sp>
    </p:spTree>
    <p:extLst>
      <p:ext uri="{BB962C8B-B14F-4D97-AF65-F5344CB8AC3E}">
        <p14:creationId xmlns:p14="http://schemas.microsoft.com/office/powerpoint/2010/main" val="280204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Definition of Microaggression defined from the NPR article, “Microaggressions Area A Big Deal: How To Talk Them Out And When To Walk Away” </a:t>
            </a:r>
            <a:r>
              <a:rPr lang="en-US" sz="1200" b="0" i="0" u="sng" strike="noStrike" kern="1200" dirty="0">
                <a:solidFill>
                  <a:schemeClr val="tx1"/>
                </a:solidFill>
                <a:effectLst/>
                <a:latin typeface="+mn-lt"/>
                <a:ea typeface="+mn-ea"/>
                <a:cs typeface="+mn-cs"/>
                <a:hlinkClick r:id="rId3"/>
              </a:rPr>
              <a:t>https://www.npr.org/2020/06/08/872371063/microaggressions-are-a-big-deal-how-to-talk-them-out-and-when-to-walk-away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Read off the definition for the group. Take a moment to let the definition set in and ask for any questions. Let the your troop know that the next slide is a video of kids around their age talking about experiences with microaggressions that may help clear up any questions about the definition.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17</a:t>
            </a:fld>
            <a:endParaRPr lang="en-US"/>
          </a:p>
        </p:txBody>
      </p:sp>
    </p:spTree>
    <p:extLst>
      <p:ext uri="{BB962C8B-B14F-4D97-AF65-F5344CB8AC3E}">
        <p14:creationId xmlns:p14="http://schemas.microsoft.com/office/powerpoint/2010/main" val="153063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Watch this video as a group: https://www.youtube.com/watch?v=C6xSyRJqIe8</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After you watch the video, allow 2-3 minutes for everyone to take a breath and process what may have come up. After the moment of silent reflection, go to the next slide for the reflection questions.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18</a:t>
            </a:fld>
            <a:endParaRPr lang="en-US"/>
          </a:p>
        </p:txBody>
      </p:sp>
    </p:spTree>
    <p:extLst>
      <p:ext uri="{BB962C8B-B14F-4D97-AF65-F5344CB8AC3E}">
        <p14:creationId xmlns:p14="http://schemas.microsoft.com/office/powerpoint/2010/main" val="379209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i="0" u="none" strike="noStrike" kern="1200" dirty="0">
                <a:solidFill>
                  <a:schemeClr val="tx1"/>
                </a:solidFill>
                <a:effectLst/>
                <a:latin typeface="+mn-lt"/>
                <a:ea typeface="+mn-ea"/>
                <a:cs typeface="+mn-cs"/>
              </a:rPr>
              <a:t>In break out groups, have everyone share and reflect on the following questions: </a:t>
            </a:r>
            <a:r>
              <a:rPr lang="en-US" sz="1200" i="0" kern="1200" dirty="0">
                <a:solidFill>
                  <a:schemeClr val="tx1"/>
                </a:solidFill>
                <a:effectLst/>
                <a:latin typeface="+mn-lt"/>
                <a:ea typeface="+mn-ea"/>
                <a:cs typeface="+mn-cs"/>
              </a:rPr>
              <a:t>​</a:t>
            </a:r>
            <a:endParaRPr lang="en-US" sz="1200" i="0" kern="1200">
              <a:solidFill>
                <a:schemeClr val="tx1"/>
              </a:solidFill>
              <a:effectLst/>
              <a:latin typeface="+mn-lt"/>
              <a:cs typeface="Calibri"/>
            </a:endParaRPr>
          </a:p>
          <a:p>
            <a:endParaRPr lang="en-US" dirty="0">
              <a:cs typeface="Calibri"/>
            </a:endParaRPr>
          </a:p>
          <a:p>
            <a:pPr fontAlgn="base"/>
            <a:r>
              <a:rPr lang="en-US" sz="1200" i="0" kern="1200" dirty="0">
                <a:solidFill>
                  <a:schemeClr val="tx1"/>
                </a:solidFill>
                <a:effectLst/>
                <a:latin typeface="+mn-lt"/>
                <a:ea typeface="+mn-ea"/>
                <a:cs typeface="+mn-cs"/>
              </a:rPr>
              <a:t>​</a:t>
            </a:r>
            <a:r>
              <a:rPr lang="en-US" i="0" u="none" strike="noStrike" kern="1200" dirty="0">
                <a:effectLst/>
              </a:rPr>
              <a:t>What </a:t>
            </a:r>
            <a:r>
              <a:rPr lang="en-US" dirty="0"/>
              <a:t>came up for </a:t>
            </a:r>
            <a:r>
              <a:rPr lang="en-US" i="0" u="none" strike="noStrike" kern="1200" dirty="0">
                <a:effectLst/>
              </a:rPr>
              <a:t>you </a:t>
            </a:r>
            <a:r>
              <a:rPr lang="en-US" dirty="0"/>
              <a:t>while watching this video</a:t>
            </a:r>
            <a:r>
              <a:rPr lang="en-US" i="0" u="none" strike="noStrike" kern="1200" dirty="0">
                <a:effectLst/>
              </a:rPr>
              <a:t>? </a:t>
            </a:r>
            <a:r>
              <a:rPr lang="en-US" dirty="0"/>
              <a:t> </a:t>
            </a:r>
            <a:endParaRPr lang="en-US" dirty="0">
              <a:cs typeface="Calibri"/>
            </a:endParaRPr>
          </a:p>
          <a:p>
            <a:r>
              <a:rPr lang="en-US" i="0" u="none" strike="noStrike" kern="1200" dirty="0">
                <a:effectLst/>
              </a:rPr>
              <a:t>What </a:t>
            </a:r>
            <a:r>
              <a:rPr lang="en-US" dirty="0"/>
              <a:t>are some </a:t>
            </a:r>
            <a:r>
              <a:rPr lang="en-US" i="0" u="none" strike="noStrike" kern="1200" dirty="0">
                <a:effectLst/>
              </a:rPr>
              <a:t>of </a:t>
            </a:r>
            <a:r>
              <a:rPr lang="en-US" dirty="0"/>
              <a:t>the hidden messages in the statements</a:t>
            </a:r>
            <a:r>
              <a:rPr lang="en-US" i="0" u="none" strike="noStrike" kern="1200" dirty="0">
                <a:effectLst/>
              </a:rPr>
              <a:t>? </a:t>
            </a:r>
            <a:r>
              <a:rPr lang="en-US" dirty="0"/>
              <a:t> </a:t>
            </a:r>
            <a:endParaRPr lang="en-US" dirty="0">
              <a:cs typeface="Calibri"/>
            </a:endParaRPr>
          </a:p>
          <a:p>
            <a:r>
              <a:rPr lang="en-US" dirty="0"/>
              <a:t>Did any </a:t>
            </a:r>
            <a:r>
              <a:rPr lang="en-US" i="0" u="none" strike="noStrike" kern="1200" dirty="0">
                <a:effectLst/>
              </a:rPr>
              <a:t>of </a:t>
            </a:r>
            <a:r>
              <a:rPr lang="en-US" dirty="0"/>
              <a:t>the statements resonate </a:t>
            </a:r>
            <a:r>
              <a:rPr lang="en-US" i="0" u="none" strike="noStrike" kern="1200" dirty="0">
                <a:effectLst/>
              </a:rPr>
              <a:t>with</a:t>
            </a:r>
            <a:r>
              <a:rPr lang="en-US" dirty="0"/>
              <a:t> you</a:t>
            </a:r>
            <a:r>
              <a:rPr lang="en-US" i="0" u="none" strike="noStrike" kern="1200" dirty="0">
                <a:effectLst/>
              </a:rPr>
              <a:t>? </a:t>
            </a:r>
            <a:r>
              <a:rPr lang="en-US" dirty="0"/>
              <a:t> </a:t>
            </a:r>
            <a:endParaRPr lang="en-US" dirty="0">
              <a:cs typeface="Calibri"/>
            </a:endParaRPr>
          </a:p>
          <a:p>
            <a:r>
              <a:rPr lang="en-US" dirty="0"/>
              <a:t>How </a:t>
            </a:r>
            <a:r>
              <a:rPr lang="en-US" i="0" u="none" strike="noStrike" kern="1200" dirty="0">
                <a:effectLst/>
              </a:rPr>
              <a:t>are </a:t>
            </a:r>
            <a:r>
              <a:rPr lang="en-US" dirty="0"/>
              <a:t>microaggressions hurtful?  </a:t>
            </a:r>
            <a:endParaRPr lang="en-US" dirty="0">
              <a:cs typeface="Calibri"/>
            </a:endParaRPr>
          </a:p>
          <a:p>
            <a:r>
              <a:rPr lang="en-US" dirty="0"/>
              <a:t>If someone told </a:t>
            </a:r>
            <a:r>
              <a:rPr lang="en-US" i="0" u="none" strike="noStrike" kern="1200" dirty="0">
                <a:effectLst/>
              </a:rPr>
              <a:t>you </a:t>
            </a:r>
            <a:r>
              <a:rPr lang="en-US" dirty="0"/>
              <a:t>did a microaggression </a:t>
            </a:r>
            <a:r>
              <a:rPr lang="en-US" i="0" u="none" strike="noStrike" kern="1200" dirty="0">
                <a:effectLst/>
              </a:rPr>
              <a:t>to </a:t>
            </a:r>
            <a:r>
              <a:rPr lang="en-US" dirty="0"/>
              <a:t>them, what you do</a:t>
            </a:r>
            <a:r>
              <a:rPr lang="en-US" i="0" u="none" strike="noStrike" kern="1200" dirty="0">
                <a:effectLst/>
              </a:rPr>
              <a:t>? </a:t>
            </a:r>
            <a:r>
              <a:rPr lang="en-US" dirty="0"/>
              <a:t> </a:t>
            </a:r>
            <a:endParaRPr lang="en-US" dirty="0">
              <a:cs typeface="Calibri"/>
            </a:endParaRPr>
          </a:p>
          <a:p>
            <a:r>
              <a:rPr lang="en-US" dirty="0"/>
              <a:t>How can you support a friend or yourself after a microaggression?</a:t>
            </a:r>
            <a:endParaRPr lang="en-US" dirty="0">
              <a:cs typeface="Calibri"/>
            </a:endParaRPr>
          </a:p>
          <a:p>
            <a:pPr rtl="0" fontAlgn="base"/>
            <a:r>
              <a:rPr lang="en-US" sz="1200" i="0" kern="1200" dirty="0">
                <a:solidFill>
                  <a:schemeClr val="tx1"/>
                </a:solidFill>
                <a:effectLst/>
                <a:latin typeface="+mn-lt"/>
                <a:ea typeface="+mn-ea"/>
                <a:cs typeface="+mn-cs"/>
              </a:rPr>
              <a:t>​</a:t>
            </a:r>
            <a:endParaRPr lang="en-US" sz="1200" i="0" kern="1200">
              <a:solidFill>
                <a:schemeClr val="tx1"/>
              </a:solidFill>
              <a:effectLst/>
              <a:latin typeface="+mn-lt"/>
              <a:cs typeface="Calibri"/>
            </a:endParaRPr>
          </a:p>
          <a:p>
            <a:pPr rtl="0" fontAlgn="base"/>
            <a:r>
              <a:rPr lang="en-US" sz="1200" i="0" kern="1200" dirty="0">
                <a:solidFill>
                  <a:schemeClr val="tx1"/>
                </a:solidFill>
                <a:effectLst/>
                <a:latin typeface="+mn-lt"/>
                <a:ea typeface="+mn-ea"/>
                <a:cs typeface="+mn-cs"/>
              </a:rPr>
              <a:t>​</a:t>
            </a:r>
            <a:endParaRPr lang="en-US" sz="1200" i="0" kern="1200">
              <a:solidFill>
                <a:schemeClr val="tx1"/>
              </a:solidFill>
              <a:effectLst/>
              <a:latin typeface="+mn-lt"/>
              <a:cs typeface="Calibri"/>
            </a:endParaRPr>
          </a:p>
          <a:p>
            <a:pPr rtl="0" fontAlgn="base"/>
            <a:r>
              <a:rPr lang="en-US" sz="120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Allow around 10 minutes for groups of 2-3 to share with each other. </a:t>
            </a:r>
            <a:r>
              <a:rPr lang="en-US" sz="1200" i="0" kern="1200" dirty="0">
                <a:solidFill>
                  <a:schemeClr val="tx1"/>
                </a:solidFill>
                <a:effectLst/>
                <a:latin typeface="+mn-lt"/>
                <a:ea typeface="+mn-ea"/>
                <a:cs typeface="+mn-cs"/>
              </a:rPr>
              <a:t>​</a:t>
            </a:r>
            <a:endParaRPr lang="en-US" sz="1200" i="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19</a:t>
            </a:fld>
            <a:endParaRPr lang="en-US"/>
          </a:p>
        </p:txBody>
      </p:sp>
    </p:spTree>
    <p:extLst>
      <p:ext uri="{BB962C8B-B14F-4D97-AF65-F5344CB8AC3E}">
        <p14:creationId xmlns:p14="http://schemas.microsoft.com/office/powerpoint/2010/main" val="2512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a:t>
            </a:fld>
            <a:endParaRPr lang="en-US"/>
          </a:p>
        </p:txBody>
      </p:sp>
    </p:spTree>
    <p:extLst>
      <p:ext uri="{BB962C8B-B14F-4D97-AF65-F5344CB8AC3E}">
        <p14:creationId xmlns:p14="http://schemas.microsoft.com/office/powerpoint/2010/main" val="339286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As a group, reflect on the following questions to wrap up the meeting. Discuss these questions for around 8-10 minutes.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Group Debrief Questions: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What feelings came up today during the different activities?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Were there some identities and experiences that you hadn’t known before today?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Why is it important to learn and celebrate differences and similarities in identities and experiences?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20</a:t>
            </a:fld>
            <a:endParaRPr lang="en-US"/>
          </a:p>
        </p:txBody>
      </p:sp>
    </p:spTree>
    <p:extLst>
      <p:ext uri="{BB962C8B-B14F-4D97-AF65-F5344CB8AC3E}">
        <p14:creationId xmlns:p14="http://schemas.microsoft.com/office/powerpoint/2010/main" val="182167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 to explore </a:t>
            </a:r>
          </a:p>
        </p:txBody>
      </p:sp>
      <p:sp>
        <p:nvSpPr>
          <p:cNvPr id="4" name="Slide Number Placeholder 3"/>
          <p:cNvSpPr>
            <a:spLocks noGrp="1"/>
          </p:cNvSpPr>
          <p:nvPr>
            <p:ph type="sldNum" sz="quarter" idx="5"/>
          </p:nvPr>
        </p:nvSpPr>
        <p:spPr/>
        <p:txBody>
          <a:bodyPr/>
          <a:lstStyle/>
          <a:p>
            <a:fld id="{2B554963-5657-43FE-B001-CC4658A908A9}" type="slidenum">
              <a:rPr lang="en-US" smtClean="0"/>
              <a:t>21</a:t>
            </a:fld>
            <a:endParaRPr lang="en-US"/>
          </a:p>
        </p:txBody>
      </p:sp>
    </p:spTree>
    <p:extLst>
      <p:ext uri="{BB962C8B-B14F-4D97-AF65-F5344CB8AC3E}">
        <p14:creationId xmlns:p14="http://schemas.microsoft.com/office/powerpoint/2010/main" val="2681557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Cadette Diverse. Inclusive. Together. Patch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Patch purpose: 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22</a:t>
            </a:fld>
            <a:endParaRPr lang="en-US"/>
          </a:p>
        </p:txBody>
      </p:sp>
    </p:spTree>
    <p:extLst>
      <p:ext uri="{BB962C8B-B14F-4D97-AF65-F5344CB8AC3E}">
        <p14:creationId xmlns:p14="http://schemas.microsoft.com/office/powerpoint/2010/main" val="291004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a:p>
            <a:r>
              <a:rPr lang="en-US" dirty="0">
                <a:hlinkClick r:id="rId3"/>
              </a:rPr>
              <a:t>https://www.today.com/parents/how-talk-kids-about-racism-protests-injustice-t182929</a:t>
            </a:r>
            <a:endParaRPr lang="en-US" dirty="0"/>
          </a:p>
          <a:p>
            <a:endParaRPr lang="en-US" dirty="0"/>
          </a:p>
          <a:p>
            <a:r>
              <a:rPr lang="en-US" dirty="0">
                <a:hlinkClick r:id="rId4"/>
              </a:rPr>
              <a:t>https://centerracialjustice.org/resources/resources-for-talking-about-race-racism-and-racialized-violence-with-kids/</a:t>
            </a:r>
            <a:endParaRPr lang="en-US" dirty="0"/>
          </a:p>
          <a:p>
            <a:endParaRPr lang="en-US" dirty="0"/>
          </a:p>
          <a:p>
            <a:r>
              <a:rPr lang="en-US" dirty="0">
                <a:hlinkClick r:id="rId5"/>
              </a:rPr>
              <a:t>https://www.bc.edu/content/dam/files/centers/humanrights/pdf/IGR.Brave Spaces Handout.pdf</a:t>
            </a:r>
            <a:endParaRPr lang="en-US" dirty="0"/>
          </a:p>
          <a:p>
            <a:endParaRPr lang="en-US" dirty="0"/>
          </a:p>
          <a:p>
            <a:r>
              <a:rPr lang="en-US" dirty="0">
                <a:hlinkClick r:id="rId6"/>
              </a:rPr>
              <a:t>https://www.npr.org/2020/06/08/872371063/microaggressions-are-a-big-deal-how-to-talk-them-out-and-when-to-walk-away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3</a:t>
            </a:fld>
            <a:endParaRPr lang="en-US"/>
          </a:p>
        </p:txBody>
      </p:sp>
    </p:spTree>
    <p:extLst>
      <p:ext uri="{BB962C8B-B14F-4D97-AF65-F5344CB8AC3E}">
        <p14:creationId xmlns:p14="http://schemas.microsoft.com/office/powerpoint/2010/main" val="142886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Troop Leader</a:t>
            </a:r>
          </a:p>
        </p:txBody>
      </p:sp>
      <p:sp>
        <p:nvSpPr>
          <p:cNvPr id="4" name="Slide Number Placeholder 3"/>
          <p:cNvSpPr>
            <a:spLocks noGrp="1"/>
          </p:cNvSpPr>
          <p:nvPr>
            <p:ph type="sldNum" sz="quarter" idx="5"/>
          </p:nvPr>
        </p:nvSpPr>
        <p:spPr/>
        <p:txBody>
          <a:bodyPr/>
          <a:lstStyle/>
          <a:p>
            <a:fld id="{2B554963-5657-43FE-B001-CC4658A908A9}" type="slidenum">
              <a:rPr lang="en-US" smtClean="0"/>
              <a:t>4</a:t>
            </a:fld>
            <a:endParaRPr lang="en-US"/>
          </a:p>
        </p:txBody>
      </p:sp>
    </p:spTree>
    <p:extLst>
      <p:ext uri="{BB962C8B-B14F-4D97-AF65-F5344CB8AC3E}">
        <p14:creationId xmlns:p14="http://schemas.microsoft.com/office/powerpoint/2010/main" val="317194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Cadette Diverse. Inclusive. Together. Patch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Patch purpose: 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5</a:t>
            </a:fld>
            <a:endParaRPr lang="en-US"/>
          </a:p>
        </p:txBody>
      </p:sp>
    </p:spTree>
    <p:extLst>
      <p:ext uri="{BB962C8B-B14F-4D97-AF65-F5344CB8AC3E}">
        <p14:creationId xmlns:p14="http://schemas.microsoft.com/office/powerpoint/2010/main" val="39838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Open your meeting with the Girl Scout Promise and Law </a:t>
            </a:r>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6</a:t>
            </a:fld>
            <a:endParaRPr lang="en-US"/>
          </a:p>
        </p:txBody>
      </p:sp>
    </p:spTree>
    <p:extLst>
      <p:ext uri="{BB962C8B-B14F-4D97-AF65-F5344CB8AC3E}">
        <p14:creationId xmlns:p14="http://schemas.microsoft.com/office/powerpoint/2010/main" val="33836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Open your meeting with the Girl Scout Promise and Law </a:t>
            </a:r>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7</a:t>
            </a:fld>
            <a:endParaRPr lang="en-US"/>
          </a:p>
        </p:txBody>
      </p:sp>
    </p:spTree>
    <p:extLst>
      <p:ext uri="{BB962C8B-B14F-4D97-AF65-F5344CB8AC3E}">
        <p14:creationId xmlns:p14="http://schemas.microsoft.com/office/powerpoint/2010/main" val="122617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question</a:t>
            </a:r>
          </a:p>
        </p:txBody>
      </p:sp>
      <p:sp>
        <p:nvSpPr>
          <p:cNvPr id="4" name="Slide Number Placeholder 3"/>
          <p:cNvSpPr>
            <a:spLocks noGrp="1"/>
          </p:cNvSpPr>
          <p:nvPr>
            <p:ph type="sldNum" sz="quarter" idx="5"/>
          </p:nvPr>
        </p:nvSpPr>
        <p:spPr/>
        <p:txBody>
          <a:bodyPr/>
          <a:lstStyle/>
          <a:p>
            <a:fld id="{2B554963-5657-43FE-B001-CC4658A908A9}" type="slidenum">
              <a:rPr lang="en-US" smtClean="0"/>
              <a:t>8</a:t>
            </a:fld>
            <a:endParaRPr lang="en-US"/>
          </a:p>
        </p:txBody>
      </p:sp>
    </p:spTree>
    <p:extLst>
      <p:ext uri="{BB962C8B-B14F-4D97-AF65-F5344CB8AC3E}">
        <p14:creationId xmlns:p14="http://schemas.microsoft.com/office/powerpoint/2010/main" val="301783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Agenda for the Diverse. Inclusive. Together patch meeting(s)</a:t>
            </a:r>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9</a:t>
            </a:fld>
            <a:endParaRPr lang="en-US"/>
          </a:p>
        </p:txBody>
      </p:sp>
    </p:spTree>
    <p:extLst>
      <p:ext uri="{BB962C8B-B14F-4D97-AF65-F5344CB8AC3E}">
        <p14:creationId xmlns:p14="http://schemas.microsoft.com/office/powerpoint/2010/main" val="240206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video" Target="https://www.youtube.com/embed/C6xSyRJqIe8?feature=oembed" TargetMode="Externa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npr.org/2020/06/08/872371063/microaggressions-are-a-big-deal-how-to-talk-them-out-and-when-to-walk-away" TargetMode="Externa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s://www.bc.edu/content/dam/files/centers/humanrights/pdf/IGR.Brave%20Spaces%20Handout.pdf" TargetMode="External"/><Relationship Id="rId5" Type="http://schemas.openxmlformats.org/officeDocument/2006/relationships/hyperlink" Target="https://centerracialjustice.org/resources/resources-for-talking-about-race-racism-and-racialized-violence-with-kids/" TargetMode="External"/><Relationship Id="rId4" Type="http://schemas.openxmlformats.org/officeDocument/2006/relationships/hyperlink" Target="https://www.today.com/parents/how-talk-kids-about-racism-protests-injustice-t182929"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D7B243-6543-41C6-8193-B3852B942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938257-46EC-4176-950C-E8635417C636}"/>
              </a:ext>
            </a:extLst>
          </p:cNvPr>
          <p:cNvSpPr/>
          <p:nvPr/>
        </p:nvSpPr>
        <p:spPr>
          <a:xfrm>
            <a:off x="252412" y="2758975"/>
            <a:ext cx="17706975" cy="5693866"/>
          </a:xfrm>
          <a:prstGeom prst="rect">
            <a:avLst/>
          </a:prstGeom>
        </p:spPr>
        <p:txBody>
          <a:bodyPr wrap="square">
            <a:spAutoFit/>
          </a:bodyPr>
          <a:lstStyle/>
          <a:p>
            <a:pPr fontAlgn="base"/>
            <a:r>
              <a:rPr lang="en-US" sz="3600" b="1" dirty="0">
                <a:solidFill>
                  <a:srgbClr val="00B050"/>
                </a:solidFill>
                <a:latin typeface="Trefoil Sans" panose="00000500000000000000" pitchFamily="50" charset="0"/>
              </a:rPr>
              <a:t>Overview</a:t>
            </a:r>
            <a:r>
              <a:rPr lang="en-US" sz="3600" dirty="0">
                <a:solidFill>
                  <a:srgbClr val="FFFFFF"/>
                </a:solidFill>
                <a:latin typeface="Trefoil Sans" panose="00000500000000000000" pitchFamily="50" charset="0"/>
              </a:rPr>
              <a:t>​</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r>
              <a:rPr lang="en-US" sz="2400" dirty="0">
                <a:solidFill>
                  <a:srgbClr val="000000"/>
                </a:solidFill>
                <a:latin typeface="Trefoil Sans" panose="00000500000000000000" pitchFamily="50" charset="0"/>
              </a:rPr>
              <a:t>This slide deck walks you through activities to complete all or most steps of a patch. It includes a variety of interactive activities that you can do as a troop – including video, group conversations, hands-on activities, and more. Review the full deck and notes section prior to your meeting for tips and suggestions. In addition, these first slides will outline the general meeting plan. </a:t>
            </a:r>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400" dirty="0">
                <a:solidFill>
                  <a:srgbClr val="000000"/>
                </a:solidFill>
                <a:latin typeface="Trefoil Sans" panose="00000500000000000000" pitchFamily="50" charset="0"/>
              </a:rPr>
              <a:t>Depending on the length of your virtual meetings, you may choose to complete this patch over the course of 1-2 meetings. Connect with families ahead of time to let them know what materials they should have ready prior to logging in. Patches can be purchased by the troop or family in the online shop. </a:t>
            </a:r>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800" dirty="0">
                <a:solidFill>
                  <a:srgbClr val="FFFFFF"/>
                </a:solidFill>
                <a:latin typeface="Trefoil Sans" panose="00000500000000000000" pitchFamily="50" charset="0"/>
              </a:rPr>
              <a:t>​</a:t>
            </a:r>
            <a:r>
              <a:rPr lang="en-US" sz="2800" dirty="0">
                <a:solidFill>
                  <a:srgbClr val="000000"/>
                </a:solidFill>
                <a:latin typeface="Trefoil Sans" panose="00000500000000000000" pitchFamily="50" charset="0"/>
              </a:rPr>
              <a:t>​</a:t>
            </a:r>
            <a:endParaRPr lang="en-US" sz="2800" dirty="0">
              <a:solidFill>
                <a:srgbClr val="000000"/>
              </a:solidFill>
              <a:latin typeface="Segoe UI" panose="020B0502040204020203" pitchFamily="34" charset="0"/>
            </a:endParaRPr>
          </a:p>
          <a:p>
            <a:pPr fontAlgn="base"/>
            <a:r>
              <a:rPr lang="en-US" sz="3600" b="1" dirty="0">
                <a:solidFill>
                  <a:srgbClr val="03A64F"/>
                </a:solidFill>
                <a:latin typeface="Trefoil Sans" panose="00000500000000000000" pitchFamily="50" charset="0"/>
              </a:rPr>
              <a:t>Materials Needed</a:t>
            </a:r>
            <a:r>
              <a:rPr lang="en-US" sz="3600" dirty="0">
                <a:solidFill>
                  <a:srgbClr val="FFFFFF"/>
                </a:solidFill>
                <a:latin typeface="Trefoil Sans" panose="00000500000000000000" pitchFamily="50" charset="0"/>
              </a:rPr>
              <a:t>​</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r>
              <a:rPr lang="en-US" sz="2400" dirty="0">
                <a:solidFill>
                  <a:srgbClr val="FFFFFF"/>
                </a:solidFill>
                <a:latin typeface="Trefoil Sans" panose="00000500000000000000" pitchFamily="50" charset="0"/>
              </a:rPr>
              <a:t>X​</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buFont typeface="Arial" panose="020B0604020202020204" pitchFamily="34" charset="0"/>
              <a:buChar char="•"/>
            </a:pPr>
            <a:r>
              <a:rPr lang="en-US" sz="2400" dirty="0">
                <a:solidFill>
                  <a:srgbClr val="000000"/>
                </a:solidFill>
                <a:latin typeface="Trefoil Sans" panose="00000500000000000000" pitchFamily="50" charset="0"/>
              </a:rPr>
              <a:t>Identity Wheel Handouts ​</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en-US" sz="2400" dirty="0">
                <a:solidFill>
                  <a:srgbClr val="000000"/>
                </a:solidFill>
                <a:latin typeface="Trefoil Sans" panose="00000500000000000000" pitchFamily="50" charset="0"/>
              </a:rPr>
              <a:t>Notebook or scratch paper</a:t>
            </a:r>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en-US" sz="2400" dirty="0">
                <a:solidFill>
                  <a:srgbClr val="000000"/>
                </a:solidFill>
                <a:latin typeface="Trefoil Sans" panose="00000500000000000000" pitchFamily="50" charset="0"/>
              </a:rPr>
              <a:t>Writing utensil (pen, pencil, etc.) </a:t>
            </a:r>
            <a:r>
              <a:rPr lang="en-US" sz="2400" dirty="0">
                <a:solidFill>
                  <a:srgbClr val="FFFFFF"/>
                </a:solidFill>
                <a:latin typeface="Trefoil Sans" panose="00000500000000000000" pitchFamily="50" charset="0"/>
              </a:rPr>
              <a:t>​</a:t>
            </a:r>
            <a:endParaRPr lang="en-US" sz="2400" b="0" i="0" dirty="0">
              <a:solidFill>
                <a:srgbClr val="000000"/>
              </a:solidFill>
              <a:effectLst/>
              <a:latin typeface="Arial" panose="020B0604020202020204" pitchFamily="34" charset="0"/>
            </a:endParaRPr>
          </a:p>
        </p:txBody>
      </p:sp>
      <p:sp>
        <p:nvSpPr>
          <p:cNvPr id="6" name="Rectangle 5">
            <a:extLst>
              <a:ext uri="{FF2B5EF4-FFF2-40B4-BE49-F238E27FC236}">
                <a16:creationId xmlns:a16="http://schemas.microsoft.com/office/drawing/2014/main" id="{92A127FF-9A1F-4809-85C4-71C20FE12953}"/>
              </a:ext>
            </a:extLst>
          </p:cNvPr>
          <p:cNvSpPr/>
          <p:nvPr/>
        </p:nvSpPr>
        <p:spPr>
          <a:xfrm>
            <a:off x="381000" y="723900"/>
            <a:ext cx="17449800" cy="1323439"/>
          </a:xfrm>
          <a:prstGeom prst="rect">
            <a:avLst/>
          </a:prstGeom>
        </p:spPr>
        <p:txBody>
          <a:bodyPr wrap="square">
            <a:spAutoFit/>
          </a:bodyPr>
          <a:lstStyle/>
          <a:p>
            <a:pPr algn="ctr"/>
            <a:r>
              <a:rPr lang="en-US" sz="4000" dirty="0">
                <a:solidFill>
                  <a:srgbClr val="000000"/>
                </a:solidFill>
                <a:latin typeface="Trefoil Sans Medium" panose="00000600000000000000" pitchFamily="50" charset="0"/>
              </a:rPr>
              <a:t>CADETTE DIVERSE. INCLUSIVE. TOGETHER. PATCH​​</a:t>
            </a:r>
            <a:br>
              <a:rPr lang="en-US" sz="4000" dirty="0">
                <a:solidFill>
                  <a:srgbClr val="000000"/>
                </a:solidFill>
                <a:latin typeface="Trefoil Sans Medium" panose="00000600000000000000" pitchFamily="50" charset="0"/>
              </a:rPr>
            </a:br>
            <a:r>
              <a:rPr lang="en-US" sz="4000" dirty="0">
                <a:solidFill>
                  <a:srgbClr val="000000"/>
                </a:solidFill>
                <a:latin typeface="Trefoil Sans Medium" panose="00000600000000000000" pitchFamily="50" charset="0"/>
              </a:rPr>
              <a:t>VIRTUAL MEETING PLAN​​</a:t>
            </a:r>
            <a:endParaRPr lang="en-US" sz="4000" dirty="0"/>
          </a:p>
        </p:txBody>
      </p:sp>
    </p:spTree>
    <p:custDataLst>
      <p:tags r:id="rId1"/>
    </p:custDataLst>
    <p:extLst>
      <p:ext uri="{BB962C8B-B14F-4D97-AF65-F5344CB8AC3E}">
        <p14:creationId xmlns:p14="http://schemas.microsoft.com/office/powerpoint/2010/main" val="152782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611161">
            <a:off x="-2432451" y="4951876"/>
            <a:ext cx="8415064" cy="9958655"/>
          </a:xfrm>
          <a:prstGeom prst="rect">
            <a:avLst/>
          </a:prstGeom>
        </p:spPr>
      </p:pic>
      <p:pic>
        <p:nvPicPr>
          <p:cNvPr id="3" name="Picture 3"/>
          <p:cNvPicPr>
            <a:picLocks noChangeAspect="1"/>
          </p:cNvPicPr>
          <p:nvPr/>
        </p:nvPicPr>
        <p:blipFill>
          <a:blip r:embed="rId5"/>
          <a:srcRect/>
          <a:stretch>
            <a:fillRect/>
          </a:stretch>
        </p:blipFill>
        <p:spPr>
          <a:xfrm rot="-1069927">
            <a:off x="11698407" y="-5962228"/>
            <a:ext cx="8489844" cy="10047153"/>
          </a:xfrm>
          <a:prstGeom prst="rect">
            <a:avLst/>
          </a:prstGeom>
        </p:spPr>
      </p:pic>
      <p:grpSp>
        <p:nvGrpSpPr>
          <p:cNvPr id="4" name="Group 4"/>
          <p:cNvGrpSpPr/>
          <p:nvPr/>
        </p:nvGrpSpPr>
        <p:grpSpPr>
          <a:xfrm>
            <a:off x="3124200" y="1028700"/>
            <a:ext cx="12357378" cy="9063297"/>
            <a:chOff x="0" y="-875454"/>
            <a:chExt cx="13391424" cy="1722951"/>
          </a:xfrm>
        </p:grpSpPr>
        <p:sp>
          <p:nvSpPr>
            <p:cNvPr id="5" name="TextBox 5"/>
            <p:cNvSpPr txBox="1"/>
            <p:nvPr/>
          </p:nvSpPr>
          <p:spPr>
            <a:xfrm>
              <a:off x="0" y="-875454"/>
              <a:ext cx="13391424" cy="1722951"/>
            </a:xfrm>
            <a:prstGeom prst="rect">
              <a:avLst/>
            </a:prstGeom>
          </p:spPr>
          <p:txBody>
            <a:bodyPr wrap="square" lIns="0" tIns="0" rIns="0" bIns="0" rtlCol="0" anchor="t">
              <a:spAutoFit/>
            </a:bodyPr>
            <a:lstStyle/>
            <a:p>
              <a:pPr algn="ctr">
                <a:lnSpc>
                  <a:spcPts val="10000"/>
                </a:lnSpc>
              </a:pPr>
              <a:r>
                <a:rPr lang="en-US" sz="10000" spc="-300" dirty="0">
                  <a:solidFill>
                    <a:srgbClr val="5A352C"/>
                  </a:solidFill>
                  <a:latin typeface="Noto Serif Display Black"/>
                </a:rPr>
                <a:t>Ground Rules</a:t>
              </a:r>
            </a:p>
          </p:txBody>
        </p:sp>
        <p:sp>
          <p:nvSpPr>
            <p:cNvPr id="6" name="TextBox 6"/>
            <p:cNvSpPr txBox="1"/>
            <p:nvPr/>
          </p:nvSpPr>
          <p:spPr>
            <a:xfrm>
              <a:off x="1030966" y="-585739"/>
              <a:ext cx="12332932" cy="1246457"/>
            </a:xfrm>
            <a:prstGeom prst="rect">
              <a:avLst/>
            </a:prstGeom>
            <a:solidFill>
              <a:srgbClr val="5A352C"/>
            </a:solidFill>
          </p:spPr>
          <p:txBody>
            <a:bodyPr wrap="square" lIns="0" tIns="0" rIns="0" bIns="0" rtlCol="0" anchor="t">
              <a:spAutoFit/>
            </a:bodyPr>
            <a:lstStyle/>
            <a:p>
              <a:pPr marL="457200" indent="-457200" fontAlgn="base">
                <a:lnSpc>
                  <a:spcPct val="150000"/>
                </a:lnSpc>
                <a:buFont typeface="Arial" panose="020B0604020202020204" pitchFamily="34" charset="0"/>
                <a:buChar char="•"/>
              </a:pPr>
              <a:r>
                <a:rPr lang="en-US" sz="3600" b="1" dirty="0">
                  <a:solidFill>
                    <a:schemeClr val="bg1"/>
                  </a:solidFill>
                  <a:latin typeface="Modern Love Caps" panose="04070805081001020A01" pitchFamily="82" charset="0"/>
                </a:rPr>
                <a:t>Everyone should have a turn to speak</a:t>
              </a:r>
            </a:p>
            <a:p>
              <a:pPr marL="457200" indent="-457200" fontAlgn="base">
                <a:lnSpc>
                  <a:spcPct val="150000"/>
                </a:lnSpc>
                <a:buFont typeface="Arial" panose="020B0604020202020204" pitchFamily="34" charset="0"/>
                <a:buChar char="•"/>
              </a:pPr>
              <a:r>
                <a:rPr lang="en-US" sz="3600" b="1" dirty="0">
                  <a:solidFill>
                    <a:schemeClr val="bg1"/>
                  </a:solidFill>
                  <a:latin typeface="Modern Love Caps" panose="04070805081001020A01" pitchFamily="82" charset="0"/>
                </a:rPr>
                <a:t>Everyone has the right to pass if they don’t feel comfortable sharing or participating</a:t>
              </a:r>
            </a:p>
            <a:p>
              <a:pPr marL="457200" indent="-457200" fontAlgn="base">
                <a:lnSpc>
                  <a:spcPct val="150000"/>
                </a:lnSpc>
                <a:buFont typeface="Arial" panose="020B0604020202020204" pitchFamily="34" charset="0"/>
                <a:buChar char="•"/>
              </a:pPr>
              <a:r>
                <a:rPr lang="en-US" sz="3600" b="1" dirty="0">
                  <a:solidFill>
                    <a:schemeClr val="bg1"/>
                  </a:solidFill>
                  <a:latin typeface="Modern Love Caps" panose="04070805081001020A01" pitchFamily="82" charset="0"/>
                </a:rPr>
                <a:t> When someone is talking, we will actively listen ​</a:t>
              </a:r>
            </a:p>
            <a:p>
              <a:pPr marL="457200" indent="-457200" fontAlgn="base">
                <a:lnSpc>
                  <a:spcPct val="150000"/>
                </a:lnSpc>
                <a:buFont typeface="Arial" panose="020B0604020202020204" pitchFamily="34" charset="0"/>
                <a:buChar char="•"/>
              </a:pPr>
              <a:r>
                <a:rPr lang="en-US" sz="3600" b="1" dirty="0">
                  <a:solidFill>
                    <a:schemeClr val="bg1"/>
                  </a:solidFill>
                  <a:latin typeface="Modern Love Caps" panose="04070805081001020A01" pitchFamily="82" charset="0"/>
                </a:rPr>
                <a:t>What’s shared in this room with this group stays with the group</a:t>
              </a:r>
            </a:p>
            <a:p>
              <a:pPr marL="457200" indent="-457200" fontAlgn="base">
                <a:lnSpc>
                  <a:spcPct val="150000"/>
                </a:lnSpc>
                <a:buFont typeface="Arial" panose="020B0604020202020204" pitchFamily="34" charset="0"/>
                <a:buChar char="•"/>
              </a:pPr>
              <a:r>
                <a:rPr lang="en-US" sz="3600" b="1" dirty="0">
                  <a:solidFill>
                    <a:schemeClr val="bg1"/>
                  </a:solidFill>
                  <a:latin typeface="Modern Love Caps" panose="04070805081001020A01" pitchFamily="82" charset="0"/>
                </a:rPr>
                <a:t> Don’t share personal information without that person’s permission</a:t>
              </a: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3952603" y="-4996647"/>
            <a:ext cx="8415064" cy="9958655"/>
          </a:xfrm>
          <a:prstGeom prst="rect">
            <a:avLst/>
          </a:prstGeom>
        </p:spPr>
      </p:pic>
      <p:pic>
        <p:nvPicPr>
          <p:cNvPr id="3" name="Picture 3"/>
          <p:cNvPicPr>
            <a:picLocks noChangeAspect="1"/>
          </p:cNvPicPr>
          <p:nvPr/>
        </p:nvPicPr>
        <p:blipFill>
          <a:blip r:embed="rId5"/>
          <a:srcRect/>
          <a:stretch>
            <a:fillRect/>
          </a:stretch>
        </p:blipFill>
        <p:spPr>
          <a:xfrm rot="-5400000">
            <a:off x="14944996" y="5546182"/>
            <a:ext cx="8415064" cy="9958655"/>
          </a:xfrm>
          <a:prstGeom prst="rect">
            <a:avLst/>
          </a:prstGeom>
        </p:spPr>
      </p:pic>
      <p:sp>
        <p:nvSpPr>
          <p:cNvPr id="5" name="TextBox 5"/>
          <p:cNvSpPr txBox="1"/>
          <p:nvPr/>
        </p:nvSpPr>
        <p:spPr>
          <a:xfrm>
            <a:off x="3898977" y="-17318"/>
            <a:ext cx="10490045" cy="1063881"/>
          </a:xfrm>
          <a:prstGeom prst="rect">
            <a:avLst/>
          </a:prstGeom>
        </p:spPr>
        <p:txBody>
          <a:bodyPr lIns="0" tIns="0" rIns="0" bIns="0" rtlCol="0" anchor="t">
            <a:spAutoFit/>
          </a:bodyPr>
          <a:lstStyle/>
          <a:p>
            <a:pPr algn="ctr">
              <a:lnSpc>
                <a:spcPts val="8960"/>
              </a:lnSpc>
            </a:pPr>
            <a:r>
              <a:rPr lang="en-US" sz="6000" dirty="0">
                <a:solidFill>
                  <a:srgbClr val="5A352C"/>
                </a:solidFill>
                <a:latin typeface="Noto Serif Display Black"/>
              </a:rPr>
              <a:t>Personal Identity Wheels</a:t>
            </a:r>
          </a:p>
        </p:txBody>
      </p:sp>
      <p:graphicFrame>
        <p:nvGraphicFramePr>
          <p:cNvPr id="13" name="Chart 12">
            <a:extLst>
              <a:ext uri="{FF2B5EF4-FFF2-40B4-BE49-F238E27FC236}">
                <a16:creationId xmlns:a16="http://schemas.microsoft.com/office/drawing/2014/main" id="{A52EE2ED-70CA-4C80-A33F-16BB8E077922}"/>
              </a:ext>
            </a:extLst>
          </p:cNvPr>
          <p:cNvGraphicFramePr/>
          <p:nvPr>
            <p:extLst>
              <p:ext uri="{D42A27DB-BD31-4B8C-83A1-F6EECF244321}">
                <p14:modId xmlns:p14="http://schemas.microsoft.com/office/powerpoint/2010/main" val="1920859102"/>
              </p:ext>
            </p:extLst>
          </p:nvPr>
        </p:nvGraphicFramePr>
        <p:xfrm>
          <a:off x="2819400" y="1046563"/>
          <a:ext cx="12649200" cy="9126137"/>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4268032">
            <a:off x="-4186024" y="562135"/>
            <a:ext cx="10920365" cy="9173106"/>
          </a:xfrm>
          <a:prstGeom prst="rect">
            <a:avLst/>
          </a:prstGeom>
        </p:spPr>
      </p:pic>
      <p:sp>
        <p:nvSpPr>
          <p:cNvPr id="3" name="TextBox 3"/>
          <p:cNvSpPr txBox="1"/>
          <p:nvPr/>
        </p:nvSpPr>
        <p:spPr>
          <a:xfrm>
            <a:off x="7086601" y="3009900"/>
            <a:ext cx="9220200" cy="4641655"/>
          </a:xfrm>
          <a:prstGeom prst="rect">
            <a:avLst/>
          </a:prstGeom>
        </p:spPr>
        <p:txBody>
          <a:bodyPr wrap="square" lIns="0" tIns="0" rIns="0" bIns="0" rtlCol="0" anchor="t">
            <a:spAutoFit/>
          </a:bodyPr>
          <a:lstStyle/>
          <a:p>
            <a:pPr>
              <a:lnSpc>
                <a:spcPts val="4480"/>
              </a:lnSpc>
              <a:spcBef>
                <a:spcPct val="0"/>
              </a:spcBef>
            </a:pPr>
            <a:r>
              <a:rPr lang="en-US" sz="4400" spc="32" dirty="0">
                <a:solidFill>
                  <a:schemeClr val="bg2"/>
                </a:solidFill>
                <a:latin typeface="Modern Love Caps" panose="04070805081001020A01" pitchFamily="82" charset="0"/>
              </a:rPr>
              <a:t>​</a:t>
            </a:r>
          </a:p>
          <a:p>
            <a:pPr>
              <a:lnSpc>
                <a:spcPts val="4480"/>
              </a:lnSpc>
              <a:spcBef>
                <a:spcPct val="0"/>
              </a:spcBef>
            </a:pPr>
            <a:r>
              <a:rPr lang="en-US" sz="4400" spc="32" dirty="0">
                <a:solidFill>
                  <a:schemeClr val="bg2"/>
                </a:solidFill>
                <a:latin typeface="Modern Love Caps" panose="04070805081001020A01" pitchFamily="82" charset="0"/>
              </a:rPr>
              <a:t>How is this identity meaningful to you?  ​</a:t>
            </a:r>
          </a:p>
          <a:p>
            <a:pPr>
              <a:lnSpc>
                <a:spcPts val="4480"/>
              </a:lnSpc>
              <a:spcBef>
                <a:spcPct val="0"/>
              </a:spcBef>
            </a:pPr>
            <a:endParaRPr lang="en-US" sz="4400" spc="32" dirty="0">
              <a:solidFill>
                <a:schemeClr val="bg2"/>
              </a:solidFill>
              <a:latin typeface="Modern Love Caps" panose="04070805081001020A01" pitchFamily="82" charset="0"/>
            </a:endParaRPr>
          </a:p>
          <a:p>
            <a:pPr>
              <a:lnSpc>
                <a:spcPts val="4480"/>
              </a:lnSpc>
              <a:spcBef>
                <a:spcPct val="0"/>
              </a:spcBef>
            </a:pPr>
            <a:r>
              <a:rPr lang="en-US" sz="4400" spc="32" dirty="0">
                <a:solidFill>
                  <a:schemeClr val="bg2"/>
                </a:solidFill>
                <a:latin typeface="Modern Love Caps" panose="04070805081001020A01" pitchFamily="82" charset="0"/>
              </a:rPr>
              <a:t>Do you and your partner or someone else in your group share an identity?  ​</a:t>
            </a:r>
          </a:p>
          <a:p>
            <a:pPr>
              <a:lnSpc>
                <a:spcPts val="4480"/>
              </a:lnSpc>
              <a:spcBef>
                <a:spcPct val="0"/>
              </a:spcBef>
            </a:pPr>
            <a:endParaRPr lang="en-US" sz="4400" spc="32" dirty="0">
              <a:solidFill>
                <a:schemeClr val="bg2"/>
              </a:solidFill>
              <a:latin typeface="Modern Love Caps" panose="04070805081001020A01" pitchFamily="82" charset="0"/>
            </a:endParaRPr>
          </a:p>
          <a:p>
            <a:pPr>
              <a:lnSpc>
                <a:spcPts val="4480"/>
              </a:lnSpc>
              <a:spcBef>
                <a:spcPct val="0"/>
              </a:spcBef>
            </a:pPr>
            <a:r>
              <a:rPr lang="en-US" sz="4400" spc="32" dirty="0">
                <a:solidFill>
                  <a:schemeClr val="bg2"/>
                </a:solidFill>
                <a:latin typeface="Modern Love Caps" panose="04070805081001020A01" pitchFamily="82" charset="0"/>
              </a:rPr>
              <a:t>What identities do you not share with people you may not know? </a:t>
            </a:r>
          </a:p>
        </p:txBody>
      </p:sp>
      <p:sp>
        <p:nvSpPr>
          <p:cNvPr id="4" name="TextBox 5">
            <a:extLst>
              <a:ext uri="{FF2B5EF4-FFF2-40B4-BE49-F238E27FC236}">
                <a16:creationId xmlns:a16="http://schemas.microsoft.com/office/drawing/2014/main" id="{39893BF3-25A7-425D-B3D6-5BA8F8C548C7}"/>
              </a:ext>
            </a:extLst>
          </p:cNvPr>
          <p:cNvSpPr txBox="1"/>
          <p:nvPr/>
        </p:nvSpPr>
        <p:spPr>
          <a:xfrm>
            <a:off x="6324600" y="1409700"/>
            <a:ext cx="7391400" cy="1156342"/>
          </a:xfrm>
          <a:prstGeom prst="rect">
            <a:avLst/>
          </a:prstGeom>
        </p:spPr>
        <p:txBody>
          <a:bodyPr wrap="square" lIns="0" tIns="0" rIns="0" bIns="0" rtlCol="0" anchor="t">
            <a:spAutoFit/>
          </a:bodyPr>
          <a:lstStyle/>
          <a:p>
            <a:pPr algn="ctr">
              <a:lnSpc>
                <a:spcPts val="8960"/>
              </a:lnSpc>
            </a:pPr>
            <a:r>
              <a:rPr lang="en-US" sz="8800" dirty="0">
                <a:solidFill>
                  <a:schemeClr val="bg2"/>
                </a:solidFill>
                <a:latin typeface="Noto Serif Display Black"/>
              </a:rPr>
              <a:t>Reflection</a:t>
            </a:r>
            <a:endParaRPr lang="en-US" sz="6000" dirty="0">
              <a:solidFill>
                <a:schemeClr val="bg2"/>
              </a:solidFill>
              <a:latin typeface="Noto Serif Display Black"/>
            </a:endParaRPr>
          </a:p>
        </p:txBody>
      </p:sp>
      <p:sp>
        <p:nvSpPr>
          <p:cNvPr id="5" name="TextBox 4">
            <a:extLst>
              <a:ext uri="{FF2B5EF4-FFF2-40B4-BE49-F238E27FC236}">
                <a16:creationId xmlns:a16="http://schemas.microsoft.com/office/drawing/2014/main" id="{C818068D-FAC3-4519-97EA-BA2F58079C5D}"/>
              </a:ext>
            </a:extLst>
          </p:cNvPr>
          <p:cNvSpPr txBox="1"/>
          <p:nvPr/>
        </p:nvSpPr>
        <p:spPr>
          <a:xfrm>
            <a:off x="750503" y="2400300"/>
            <a:ext cx="3429000" cy="5078313"/>
          </a:xfrm>
          <a:prstGeom prst="rect">
            <a:avLst/>
          </a:prstGeom>
          <a:noFill/>
        </p:spPr>
        <p:txBody>
          <a:bodyPr wrap="square" rtlCol="0">
            <a:spAutoFit/>
          </a:bodyPr>
          <a:lstStyle/>
          <a:p>
            <a:r>
              <a:rPr lang="en-US" sz="5400" spc="32" dirty="0">
                <a:solidFill>
                  <a:srgbClr val="5A352C"/>
                </a:solidFill>
                <a:latin typeface="Modern Love Caps" panose="04070805081001020A01" pitchFamily="82" charset="0"/>
              </a:rPr>
              <a:t>Share </a:t>
            </a:r>
          </a:p>
          <a:p>
            <a:r>
              <a:rPr lang="en-US" sz="5400" spc="32" dirty="0">
                <a:solidFill>
                  <a:srgbClr val="5A352C"/>
                </a:solidFill>
                <a:latin typeface="Modern Love Caps" panose="04070805081001020A01" pitchFamily="82" charset="0"/>
              </a:rPr>
              <a:t>2-3 things from your Personal Identity Wheel</a:t>
            </a:r>
            <a:endParaRPr lang="en-US" sz="5400" dirty="0">
              <a:solidFill>
                <a:srgbClr val="5A352C"/>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sp>
        <p:nvSpPr>
          <p:cNvPr id="4" name="TextBox 4"/>
          <p:cNvSpPr txBox="1"/>
          <p:nvPr/>
        </p:nvSpPr>
        <p:spPr>
          <a:xfrm>
            <a:off x="4495800" y="178176"/>
            <a:ext cx="10258594" cy="930383"/>
          </a:xfrm>
          <a:prstGeom prst="rect">
            <a:avLst/>
          </a:prstGeom>
        </p:spPr>
        <p:txBody>
          <a:bodyPr lIns="0" tIns="0" rIns="0" bIns="0" rtlCol="0" anchor="t">
            <a:spAutoFit/>
          </a:bodyPr>
          <a:lstStyle/>
          <a:p>
            <a:pPr algn="ctr">
              <a:lnSpc>
                <a:spcPts val="7200"/>
              </a:lnSpc>
            </a:pPr>
            <a:r>
              <a:rPr lang="en-US" sz="6600" spc="-215" dirty="0">
                <a:solidFill>
                  <a:srgbClr val="FEE9D6"/>
                </a:solidFill>
                <a:latin typeface="Noto Serif Display Black"/>
              </a:rPr>
              <a:t>Social Identity Wheel</a:t>
            </a:r>
          </a:p>
        </p:txBody>
      </p:sp>
      <p:graphicFrame>
        <p:nvGraphicFramePr>
          <p:cNvPr id="17" name="Chart 16">
            <a:extLst>
              <a:ext uri="{FF2B5EF4-FFF2-40B4-BE49-F238E27FC236}">
                <a16:creationId xmlns:a16="http://schemas.microsoft.com/office/drawing/2014/main" id="{6AA21764-5525-4B95-AC53-BB11067D4957}"/>
              </a:ext>
            </a:extLst>
          </p:cNvPr>
          <p:cNvGraphicFramePr/>
          <p:nvPr>
            <p:extLst>
              <p:ext uri="{D42A27DB-BD31-4B8C-83A1-F6EECF244321}">
                <p14:modId xmlns:p14="http://schemas.microsoft.com/office/powerpoint/2010/main" val="2887531526"/>
              </p:ext>
            </p:extLst>
          </p:nvPr>
        </p:nvGraphicFramePr>
        <p:xfrm>
          <a:off x="2438400" y="1108559"/>
          <a:ext cx="13136250" cy="9178441"/>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3">
            <a:extLst>
              <a:ext uri="{FF2B5EF4-FFF2-40B4-BE49-F238E27FC236}">
                <a16:creationId xmlns:a16="http://schemas.microsoft.com/office/drawing/2014/main" id="{A9256375-51AC-42F1-99AC-B4D36B047BC1}"/>
              </a:ext>
            </a:extLst>
          </p:cNvPr>
          <p:cNvPicPr>
            <a:picLocks noChangeAspect="1"/>
          </p:cNvPicPr>
          <p:nvPr/>
        </p:nvPicPr>
        <p:blipFill>
          <a:blip r:embed="rId5"/>
          <a:srcRect/>
          <a:stretch>
            <a:fillRect/>
          </a:stretch>
        </p:blipFill>
        <p:spPr>
          <a:xfrm rot="5400000">
            <a:off x="12293338" y="6172200"/>
            <a:ext cx="8484124" cy="8229600"/>
          </a:xfrm>
          <a:prstGeom prst="rect">
            <a:avLst/>
          </a:prstGeom>
        </p:spPr>
      </p:pic>
      <p:pic>
        <p:nvPicPr>
          <p:cNvPr id="19" name="Picture 2">
            <a:extLst>
              <a:ext uri="{FF2B5EF4-FFF2-40B4-BE49-F238E27FC236}">
                <a16:creationId xmlns:a16="http://schemas.microsoft.com/office/drawing/2014/main" id="{A3CF5918-5537-4F4C-AA5C-1DE7C4E0050B}"/>
              </a:ext>
            </a:extLst>
          </p:cNvPr>
          <p:cNvPicPr>
            <a:picLocks noChangeAspect="1"/>
          </p:cNvPicPr>
          <p:nvPr/>
        </p:nvPicPr>
        <p:blipFill>
          <a:blip r:embed="rId6"/>
          <a:srcRect/>
          <a:stretch>
            <a:fillRect/>
          </a:stretch>
        </p:blipFill>
        <p:spPr>
          <a:xfrm rot="18129375">
            <a:off x="-5845053" y="-714017"/>
            <a:ext cx="11590986" cy="822960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1947312" y="-2224649"/>
            <a:ext cx="4781214" cy="5658242"/>
          </a:xfrm>
          <a:prstGeom prst="rect">
            <a:avLst/>
          </a:prstGeom>
        </p:spPr>
      </p:pic>
      <p:pic>
        <p:nvPicPr>
          <p:cNvPr id="3" name="Picture 3"/>
          <p:cNvPicPr>
            <a:picLocks noChangeAspect="1"/>
          </p:cNvPicPr>
          <p:nvPr/>
        </p:nvPicPr>
        <p:blipFill>
          <a:blip r:embed="rId5"/>
          <a:srcRect/>
          <a:stretch>
            <a:fillRect/>
          </a:stretch>
        </p:blipFill>
        <p:spPr>
          <a:xfrm rot="5400000">
            <a:off x="15864145" y="6999842"/>
            <a:ext cx="5076717" cy="6007950"/>
          </a:xfrm>
          <a:prstGeom prst="rect">
            <a:avLst/>
          </a:prstGeom>
        </p:spPr>
      </p:pic>
      <p:sp>
        <p:nvSpPr>
          <p:cNvPr id="4" name="TextBox 4"/>
          <p:cNvSpPr txBox="1"/>
          <p:nvPr/>
        </p:nvSpPr>
        <p:spPr>
          <a:xfrm>
            <a:off x="5366372" y="446324"/>
            <a:ext cx="8832695" cy="814705"/>
          </a:xfrm>
          <a:prstGeom prst="rect">
            <a:avLst/>
          </a:prstGeom>
        </p:spPr>
        <p:txBody>
          <a:bodyPr lIns="0" tIns="0" rIns="0" bIns="0" rtlCol="0" anchor="t">
            <a:spAutoFit/>
          </a:bodyPr>
          <a:lstStyle/>
          <a:p>
            <a:pPr algn="ctr">
              <a:lnSpc>
                <a:spcPts val="6719"/>
              </a:lnSpc>
            </a:pPr>
            <a:r>
              <a:rPr lang="en-US" sz="4800" dirty="0">
                <a:solidFill>
                  <a:srgbClr val="5A352C"/>
                </a:solidFill>
                <a:latin typeface="Noto Serif Display Black"/>
              </a:rPr>
              <a:t>Identity Term Examples </a:t>
            </a:r>
          </a:p>
        </p:txBody>
      </p:sp>
      <p:sp>
        <p:nvSpPr>
          <p:cNvPr id="8" name="TextBox 7">
            <a:extLst>
              <a:ext uri="{FF2B5EF4-FFF2-40B4-BE49-F238E27FC236}">
                <a16:creationId xmlns:a16="http://schemas.microsoft.com/office/drawing/2014/main" id="{76C6CA1A-6123-455F-BB01-0D76F786B627}"/>
              </a:ext>
            </a:extLst>
          </p:cNvPr>
          <p:cNvSpPr txBox="1"/>
          <p:nvPr/>
        </p:nvSpPr>
        <p:spPr>
          <a:xfrm>
            <a:off x="1521982" y="1855450"/>
            <a:ext cx="5029200" cy="830997"/>
          </a:xfrm>
          <a:prstGeom prst="rect">
            <a:avLst/>
          </a:prstGeom>
          <a:noFill/>
        </p:spPr>
        <p:txBody>
          <a:bodyPr wrap="square" rtlCol="0">
            <a:spAutoFit/>
          </a:bodyPr>
          <a:lstStyle/>
          <a:p>
            <a:r>
              <a:rPr lang="en-US" sz="2400" b="1" dirty="0">
                <a:latin typeface="Trefoil Sans" panose="00000500000000000000" pitchFamily="50" charset="0"/>
              </a:rPr>
              <a:t>National Origin: </a:t>
            </a:r>
            <a:r>
              <a:rPr lang="en-US" sz="2400" dirty="0">
                <a:latin typeface="Trefoil Sans" panose="00000500000000000000" pitchFamily="50" charset="0"/>
              </a:rPr>
              <a:t>Born in the US, Born Outside of the US</a:t>
            </a:r>
          </a:p>
        </p:txBody>
      </p:sp>
      <p:sp>
        <p:nvSpPr>
          <p:cNvPr id="9" name="TextBox 8">
            <a:extLst>
              <a:ext uri="{FF2B5EF4-FFF2-40B4-BE49-F238E27FC236}">
                <a16:creationId xmlns:a16="http://schemas.microsoft.com/office/drawing/2014/main" id="{25BD58E6-A831-4C46-89DC-A181183C607B}"/>
              </a:ext>
            </a:extLst>
          </p:cNvPr>
          <p:cNvSpPr txBox="1"/>
          <p:nvPr/>
        </p:nvSpPr>
        <p:spPr>
          <a:xfrm>
            <a:off x="1535837" y="3020068"/>
            <a:ext cx="4916992" cy="1200329"/>
          </a:xfrm>
          <a:prstGeom prst="rect">
            <a:avLst/>
          </a:prstGeom>
          <a:noFill/>
        </p:spPr>
        <p:txBody>
          <a:bodyPr wrap="square" rtlCol="0">
            <a:spAutoFit/>
          </a:bodyPr>
          <a:lstStyle/>
          <a:p>
            <a:r>
              <a:rPr lang="en-US" sz="2400" b="1" dirty="0">
                <a:latin typeface="Trefoil Sans" panose="00000500000000000000" pitchFamily="50" charset="0"/>
              </a:rPr>
              <a:t>Socio-Economic Status: </a:t>
            </a:r>
            <a:r>
              <a:rPr lang="en-US" sz="2400" dirty="0">
                <a:latin typeface="Trefoil Sans" panose="00000500000000000000" pitchFamily="50" charset="0"/>
              </a:rPr>
              <a:t>Working Class, Middle Class, Upper-Middle Class </a:t>
            </a:r>
          </a:p>
        </p:txBody>
      </p:sp>
      <p:sp>
        <p:nvSpPr>
          <p:cNvPr id="10" name="TextBox 9">
            <a:extLst>
              <a:ext uri="{FF2B5EF4-FFF2-40B4-BE49-F238E27FC236}">
                <a16:creationId xmlns:a16="http://schemas.microsoft.com/office/drawing/2014/main" id="{0E7F20C1-44A9-47D3-9760-F413BFEA5414}"/>
              </a:ext>
            </a:extLst>
          </p:cNvPr>
          <p:cNvSpPr txBox="1"/>
          <p:nvPr/>
        </p:nvSpPr>
        <p:spPr>
          <a:xfrm>
            <a:off x="1607853" y="4599479"/>
            <a:ext cx="4002592" cy="461665"/>
          </a:xfrm>
          <a:prstGeom prst="rect">
            <a:avLst/>
          </a:prstGeom>
          <a:noFill/>
        </p:spPr>
        <p:txBody>
          <a:bodyPr wrap="square" rtlCol="0">
            <a:spAutoFit/>
          </a:bodyPr>
          <a:lstStyle/>
          <a:p>
            <a:r>
              <a:rPr lang="en-US" sz="2400" b="1" dirty="0">
                <a:latin typeface="Trefoil Sans" panose="00000500000000000000" pitchFamily="50" charset="0"/>
              </a:rPr>
              <a:t>Age: </a:t>
            </a:r>
            <a:r>
              <a:rPr lang="en-US" sz="2400" dirty="0">
                <a:latin typeface="Trefoil Sans" panose="00000500000000000000" pitchFamily="50" charset="0"/>
              </a:rPr>
              <a:t>10; 11; 12; 13; 14 ​</a:t>
            </a:r>
          </a:p>
        </p:txBody>
      </p:sp>
      <p:sp>
        <p:nvSpPr>
          <p:cNvPr id="11" name="TextBox 10">
            <a:extLst>
              <a:ext uri="{FF2B5EF4-FFF2-40B4-BE49-F238E27FC236}">
                <a16:creationId xmlns:a16="http://schemas.microsoft.com/office/drawing/2014/main" id="{0EE60713-DA91-4805-BD4F-D001F3414029}"/>
              </a:ext>
            </a:extLst>
          </p:cNvPr>
          <p:cNvSpPr txBox="1"/>
          <p:nvPr/>
        </p:nvSpPr>
        <p:spPr>
          <a:xfrm>
            <a:off x="1535837" y="5493516"/>
            <a:ext cx="4495799" cy="830997"/>
          </a:xfrm>
          <a:prstGeom prst="rect">
            <a:avLst/>
          </a:prstGeom>
          <a:noFill/>
        </p:spPr>
        <p:txBody>
          <a:bodyPr wrap="square" rtlCol="0">
            <a:spAutoFit/>
          </a:bodyPr>
          <a:lstStyle/>
          <a:p>
            <a:r>
              <a:rPr lang="en-US" sz="2400" b="1" dirty="0">
                <a:latin typeface="Trefoil Sans" panose="00000500000000000000" pitchFamily="50" charset="0"/>
              </a:rPr>
              <a:t>Gender Identity: </a:t>
            </a:r>
            <a:r>
              <a:rPr lang="en-US" sz="2400" dirty="0">
                <a:latin typeface="Trefoil Sans" panose="00000500000000000000" pitchFamily="50" charset="0"/>
              </a:rPr>
              <a:t>Girl, Boy, Non-Binary, Transgender, Cisgender </a:t>
            </a:r>
          </a:p>
        </p:txBody>
      </p:sp>
      <p:sp>
        <p:nvSpPr>
          <p:cNvPr id="12" name="TextBox 11">
            <a:extLst>
              <a:ext uri="{FF2B5EF4-FFF2-40B4-BE49-F238E27FC236}">
                <a16:creationId xmlns:a16="http://schemas.microsoft.com/office/drawing/2014/main" id="{F586C3D2-2F9B-41FD-9CE4-2B4202947236}"/>
              </a:ext>
            </a:extLst>
          </p:cNvPr>
          <p:cNvSpPr txBox="1"/>
          <p:nvPr/>
        </p:nvSpPr>
        <p:spPr>
          <a:xfrm>
            <a:off x="1521982" y="6702702"/>
            <a:ext cx="4495799" cy="1200329"/>
          </a:xfrm>
          <a:prstGeom prst="rect">
            <a:avLst/>
          </a:prstGeom>
          <a:noFill/>
        </p:spPr>
        <p:txBody>
          <a:bodyPr wrap="square" rtlCol="0">
            <a:spAutoFit/>
          </a:bodyPr>
          <a:lstStyle/>
          <a:p>
            <a:r>
              <a:rPr lang="en-US" sz="2400" b="1" dirty="0">
                <a:latin typeface="Trefoil Sans" panose="00000500000000000000" pitchFamily="50" charset="0"/>
              </a:rPr>
              <a:t>First Language: </a:t>
            </a:r>
            <a:r>
              <a:rPr lang="en-US" sz="2400" dirty="0">
                <a:latin typeface="Trefoil Sans" panose="00000500000000000000" pitchFamily="50" charset="0"/>
              </a:rPr>
              <a:t>Spanish, English, Somali, Hmong, Arabic, Lao, German </a:t>
            </a:r>
          </a:p>
        </p:txBody>
      </p:sp>
      <p:sp>
        <p:nvSpPr>
          <p:cNvPr id="13" name="TextBox 12">
            <a:extLst>
              <a:ext uri="{FF2B5EF4-FFF2-40B4-BE49-F238E27FC236}">
                <a16:creationId xmlns:a16="http://schemas.microsoft.com/office/drawing/2014/main" id="{F14ECA98-C7B6-4F48-8BF0-306ED65840BD}"/>
              </a:ext>
            </a:extLst>
          </p:cNvPr>
          <p:cNvSpPr txBox="1"/>
          <p:nvPr/>
        </p:nvSpPr>
        <p:spPr>
          <a:xfrm>
            <a:off x="1461426" y="8281220"/>
            <a:ext cx="4916992" cy="1569660"/>
          </a:xfrm>
          <a:prstGeom prst="rect">
            <a:avLst/>
          </a:prstGeom>
          <a:noFill/>
        </p:spPr>
        <p:txBody>
          <a:bodyPr wrap="square" rtlCol="0">
            <a:spAutoFit/>
          </a:bodyPr>
          <a:lstStyle/>
          <a:p>
            <a:r>
              <a:rPr lang="en-US" sz="2400" b="1" dirty="0">
                <a:latin typeface="Trefoil Sans" panose="00000500000000000000" pitchFamily="50" charset="0"/>
              </a:rPr>
              <a:t>Religious or Spiritual Affiliation: </a:t>
            </a:r>
            <a:r>
              <a:rPr lang="en-US" sz="2400" dirty="0">
                <a:latin typeface="Trefoil Sans" panose="00000500000000000000" pitchFamily="50" charset="0"/>
              </a:rPr>
              <a:t>Buddhist, Muslim, Christian, Catholic, Agnostic, Atheist  </a:t>
            </a:r>
          </a:p>
        </p:txBody>
      </p:sp>
      <p:sp>
        <p:nvSpPr>
          <p:cNvPr id="14" name="TextBox 13">
            <a:extLst>
              <a:ext uri="{FF2B5EF4-FFF2-40B4-BE49-F238E27FC236}">
                <a16:creationId xmlns:a16="http://schemas.microsoft.com/office/drawing/2014/main" id="{FD406E4C-534D-441D-BD5B-4D2A02449C46}"/>
              </a:ext>
            </a:extLst>
          </p:cNvPr>
          <p:cNvSpPr txBox="1"/>
          <p:nvPr/>
        </p:nvSpPr>
        <p:spPr>
          <a:xfrm>
            <a:off x="7083064" y="1850060"/>
            <a:ext cx="4800600" cy="1569660"/>
          </a:xfrm>
          <a:prstGeom prst="rect">
            <a:avLst/>
          </a:prstGeom>
          <a:noFill/>
        </p:spPr>
        <p:txBody>
          <a:bodyPr wrap="square" rtlCol="0">
            <a:spAutoFit/>
          </a:bodyPr>
          <a:lstStyle/>
          <a:p>
            <a:r>
              <a:rPr lang="en-US" sz="2400" b="1" dirty="0">
                <a:latin typeface="Trefoil Sans" panose="00000500000000000000" pitchFamily="50" charset="0"/>
              </a:rPr>
              <a:t>Race: </a:t>
            </a:r>
            <a:r>
              <a:rPr lang="en-US" sz="2400" dirty="0">
                <a:latin typeface="Trefoil Sans" panose="00000500000000000000" pitchFamily="50" charset="0"/>
              </a:rPr>
              <a:t>White; Black and African American; Asian and Pacific Islander; Latinx; Native American;  Biracial; Multiracial  </a:t>
            </a:r>
          </a:p>
        </p:txBody>
      </p:sp>
      <p:sp>
        <p:nvSpPr>
          <p:cNvPr id="15" name="TextBox 14">
            <a:extLst>
              <a:ext uri="{FF2B5EF4-FFF2-40B4-BE49-F238E27FC236}">
                <a16:creationId xmlns:a16="http://schemas.microsoft.com/office/drawing/2014/main" id="{639DE6BB-5F41-4FF7-BAF1-71199FBD4004}"/>
              </a:ext>
            </a:extLst>
          </p:cNvPr>
          <p:cNvSpPr txBox="1"/>
          <p:nvPr/>
        </p:nvSpPr>
        <p:spPr>
          <a:xfrm>
            <a:off x="7109836" y="3878684"/>
            <a:ext cx="4916992" cy="1569660"/>
          </a:xfrm>
          <a:prstGeom prst="rect">
            <a:avLst/>
          </a:prstGeom>
          <a:noFill/>
        </p:spPr>
        <p:txBody>
          <a:bodyPr wrap="square" rtlCol="0">
            <a:spAutoFit/>
          </a:bodyPr>
          <a:lstStyle/>
          <a:p>
            <a:r>
              <a:rPr lang="en-US" sz="2400" b="1" dirty="0">
                <a:latin typeface="Trefoil Sans" panose="00000500000000000000" pitchFamily="50" charset="0"/>
              </a:rPr>
              <a:t>Disability: </a:t>
            </a:r>
            <a:r>
              <a:rPr lang="en-US" sz="2400" dirty="0">
                <a:latin typeface="Trefoil Sans" panose="00000500000000000000" pitchFamily="50" charset="0"/>
              </a:rPr>
              <a:t>You have a disability and/or someone you know (family member, friend, etc.) has a disability </a:t>
            </a:r>
          </a:p>
        </p:txBody>
      </p:sp>
      <p:sp>
        <p:nvSpPr>
          <p:cNvPr id="16" name="TextBox 15">
            <a:extLst>
              <a:ext uri="{FF2B5EF4-FFF2-40B4-BE49-F238E27FC236}">
                <a16:creationId xmlns:a16="http://schemas.microsoft.com/office/drawing/2014/main" id="{8601BF13-2416-43CF-9D8E-FE3529D6A4D9}"/>
              </a:ext>
            </a:extLst>
          </p:cNvPr>
          <p:cNvSpPr txBox="1"/>
          <p:nvPr/>
        </p:nvSpPr>
        <p:spPr>
          <a:xfrm>
            <a:off x="7017144" y="6037375"/>
            <a:ext cx="5345768" cy="1200329"/>
          </a:xfrm>
          <a:prstGeom prst="rect">
            <a:avLst/>
          </a:prstGeom>
          <a:noFill/>
        </p:spPr>
        <p:txBody>
          <a:bodyPr wrap="square" rtlCol="0">
            <a:spAutoFit/>
          </a:bodyPr>
          <a:lstStyle/>
          <a:p>
            <a:r>
              <a:rPr lang="en-US" sz="2400" b="1" dirty="0">
                <a:latin typeface="Trefoil Sans" panose="00000500000000000000" pitchFamily="50" charset="0"/>
              </a:rPr>
              <a:t>Ethnicity: </a:t>
            </a:r>
            <a:r>
              <a:rPr lang="en-US" sz="2400" dirty="0">
                <a:latin typeface="Trefoil Sans" panose="00000500000000000000" pitchFamily="50" charset="0"/>
              </a:rPr>
              <a:t>Hmong, Italian, Vietnamese, Somali, Swedish, Irish, Mexican, Korean, Filipino</a:t>
            </a:r>
          </a:p>
        </p:txBody>
      </p:sp>
      <p:sp>
        <p:nvSpPr>
          <p:cNvPr id="17" name="TextBox 16">
            <a:extLst>
              <a:ext uri="{FF2B5EF4-FFF2-40B4-BE49-F238E27FC236}">
                <a16:creationId xmlns:a16="http://schemas.microsoft.com/office/drawing/2014/main" id="{19BD8637-489F-4263-8062-A700E2F32666}"/>
              </a:ext>
            </a:extLst>
          </p:cNvPr>
          <p:cNvSpPr txBox="1"/>
          <p:nvPr/>
        </p:nvSpPr>
        <p:spPr>
          <a:xfrm>
            <a:off x="7083064" y="8002741"/>
            <a:ext cx="5138314" cy="1200329"/>
          </a:xfrm>
          <a:prstGeom prst="rect">
            <a:avLst/>
          </a:prstGeom>
          <a:noFill/>
        </p:spPr>
        <p:txBody>
          <a:bodyPr wrap="square" rtlCol="0">
            <a:spAutoFit/>
          </a:bodyPr>
          <a:lstStyle/>
          <a:p>
            <a:r>
              <a:rPr lang="en-US" sz="2400" b="1" dirty="0">
                <a:latin typeface="Trefoil Sans" panose="00000500000000000000" pitchFamily="50" charset="0"/>
              </a:rPr>
              <a:t>Sexual Orientation: </a:t>
            </a:r>
            <a:r>
              <a:rPr lang="en-US" sz="2400" dirty="0">
                <a:latin typeface="Trefoil Sans" panose="00000500000000000000" pitchFamily="50" charset="0"/>
              </a:rPr>
              <a:t>You or someone you know identities as LGBTQ+; You identify as heterosexual </a:t>
            </a:r>
          </a:p>
        </p:txBody>
      </p:sp>
      <p:sp>
        <p:nvSpPr>
          <p:cNvPr id="18" name="TextBox 17">
            <a:extLst>
              <a:ext uri="{FF2B5EF4-FFF2-40B4-BE49-F238E27FC236}">
                <a16:creationId xmlns:a16="http://schemas.microsoft.com/office/drawing/2014/main" id="{A81AAA47-CC75-492B-9F1D-9AA8AAADBC7D}"/>
              </a:ext>
            </a:extLst>
          </p:cNvPr>
          <p:cNvSpPr txBox="1"/>
          <p:nvPr/>
        </p:nvSpPr>
        <p:spPr>
          <a:xfrm>
            <a:off x="12883928" y="1850060"/>
            <a:ext cx="5029200" cy="1938992"/>
          </a:xfrm>
          <a:prstGeom prst="rect">
            <a:avLst/>
          </a:prstGeom>
          <a:noFill/>
        </p:spPr>
        <p:txBody>
          <a:bodyPr wrap="square" rtlCol="0">
            <a:spAutoFit/>
          </a:bodyPr>
          <a:lstStyle/>
          <a:p>
            <a:r>
              <a:rPr lang="en-US" sz="2400" b="1" dirty="0">
                <a:latin typeface="Trefoil Sans" panose="00000500000000000000" pitchFamily="50" charset="0"/>
              </a:rPr>
              <a:t>Family Make-up: </a:t>
            </a:r>
            <a:r>
              <a:rPr lang="en-US" sz="2400" dirty="0">
                <a:latin typeface="Trefoil Sans" panose="00000500000000000000" pitchFamily="50" charset="0"/>
              </a:rPr>
              <a:t>Parents are married, parents are divorced, single parent, live with someone who isn’t a biological parent, come from a big or small family </a:t>
            </a:r>
          </a:p>
        </p:txBody>
      </p:sp>
      <p:sp>
        <p:nvSpPr>
          <p:cNvPr id="19" name="TextBox 18">
            <a:extLst>
              <a:ext uri="{FF2B5EF4-FFF2-40B4-BE49-F238E27FC236}">
                <a16:creationId xmlns:a16="http://schemas.microsoft.com/office/drawing/2014/main" id="{9F4CE726-CAB1-4578-A1C1-953DCFB2699C}"/>
              </a:ext>
            </a:extLst>
          </p:cNvPr>
          <p:cNvSpPr txBox="1"/>
          <p:nvPr/>
        </p:nvSpPr>
        <p:spPr>
          <a:xfrm>
            <a:off x="12970905" y="4323500"/>
            <a:ext cx="5138314" cy="5170646"/>
          </a:xfrm>
          <a:prstGeom prst="rect">
            <a:avLst/>
          </a:prstGeom>
          <a:noFill/>
        </p:spPr>
        <p:txBody>
          <a:bodyPr wrap="square" rtlCol="0">
            <a:spAutoFit/>
          </a:bodyPr>
          <a:lstStyle/>
          <a:p>
            <a:pPr fontAlgn="base"/>
            <a:r>
              <a:rPr lang="en-US" sz="2400" b="1" dirty="0">
                <a:latin typeface="Trefoil Sans" panose="00000500000000000000" pitchFamily="50" charset="0"/>
              </a:rPr>
              <a:t>Immigration Status: </a:t>
            </a:r>
            <a:r>
              <a:rPr lang="en-US" sz="2400" dirty="0">
                <a:latin typeface="Trefoil Sans" panose="00000500000000000000" pitchFamily="50" charset="0"/>
              </a:rPr>
              <a:t>You, your family, friend, or someone you​</a:t>
            </a:r>
          </a:p>
          <a:p>
            <a:pPr fontAlgn="base"/>
            <a:r>
              <a:rPr lang="en-US" sz="2400" dirty="0">
                <a:latin typeface="Trefoil Sans" panose="00000500000000000000" pitchFamily="50" charset="0"/>
              </a:rPr>
              <a:t>care about is/are an undocumented​</a:t>
            </a:r>
          </a:p>
          <a:p>
            <a:pPr fontAlgn="base"/>
            <a:r>
              <a:rPr lang="en-US" sz="2400" dirty="0">
                <a:latin typeface="Trefoil Sans" panose="00000500000000000000" pitchFamily="50" charset="0"/>
              </a:rPr>
              <a:t>immigrant(s); You and/or your family are US citizens; You and/or your family are dual citizens (a​</a:t>
            </a:r>
          </a:p>
          <a:p>
            <a:pPr fontAlgn="base"/>
            <a:r>
              <a:rPr lang="en-US" sz="2400" dirty="0">
                <a:latin typeface="Trefoil Sans" panose="00000500000000000000" pitchFamily="50" charset="0"/>
              </a:rPr>
              <a:t>US citizen and a citizen of another country); You and/or your family are permanent residents in the US; You, your family, friend, or someone you​</a:t>
            </a:r>
          </a:p>
          <a:p>
            <a:pPr fontAlgn="base"/>
            <a:r>
              <a:rPr lang="en-US" sz="2400" dirty="0">
                <a:latin typeface="Trefoil Sans" panose="00000500000000000000" pitchFamily="50" charset="0"/>
              </a:rPr>
              <a:t>care about is/are a refugee(s) or asylee(s) </a:t>
            </a:r>
          </a:p>
          <a:p>
            <a:endParaRPr 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sp>
        <p:nvSpPr>
          <p:cNvPr id="5" name="TextBox 5"/>
          <p:cNvSpPr txBox="1"/>
          <p:nvPr/>
        </p:nvSpPr>
        <p:spPr>
          <a:xfrm>
            <a:off x="5416856" y="1028700"/>
            <a:ext cx="7454288" cy="741678"/>
          </a:xfrm>
          <a:prstGeom prst="rect">
            <a:avLst/>
          </a:prstGeom>
        </p:spPr>
        <p:txBody>
          <a:bodyPr wrap="square" lIns="0" tIns="0" rIns="0" bIns="0" rtlCol="0" anchor="t">
            <a:spAutoFit/>
          </a:bodyPr>
          <a:lstStyle/>
          <a:p>
            <a:pPr algn="ctr">
              <a:lnSpc>
                <a:spcPts val="4550"/>
              </a:lnSpc>
            </a:pPr>
            <a:r>
              <a:rPr lang="en-US" sz="9600" spc="514" dirty="0">
                <a:solidFill>
                  <a:srgbClr val="E59E82"/>
                </a:solidFill>
                <a:latin typeface="Arsenal Bold"/>
              </a:rPr>
              <a:t>Reflection</a:t>
            </a:r>
          </a:p>
        </p:txBody>
      </p:sp>
      <p:pic>
        <p:nvPicPr>
          <p:cNvPr id="8" name="Picture 3">
            <a:extLst>
              <a:ext uri="{FF2B5EF4-FFF2-40B4-BE49-F238E27FC236}">
                <a16:creationId xmlns:a16="http://schemas.microsoft.com/office/drawing/2014/main" id="{B5E24128-1786-489A-8FC5-57C353C2EFAE}"/>
              </a:ext>
            </a:extLst>
          </p:cNvPr>
          <p:cNvPicPr>
            <a:picLocks noChangeAspect="1"/>
          </p:cNvPicPr>
          <p:nvPr/>
        </p:nvPicPr>
        <p:blipFill>
          <a:blip r:embed="rId4"/>
          <a:srcRect/>
          <a:stretch>
            <a:fillRect/>
          </a:stretch>
        </p:blipFill>
        <p:spPr>
          <a:xfrm rot="9283091">
            <a:off x="13685406" y="6582430"/>
            <a:ext cx="6317118" cy="4485154"/>
          </a:xfrm>
          <a:prstGeom prst="rect">
            <a:avLst/>
          </a:prstGeom>
        </p:spPr>
      </p:pic>
      <p:pic>
        <p:nvPicPr>
          <p:cNvPr id="9" name="Picture 2">
            <a:extLst>
              <a:ext uri="{FF2B5EF4-FFF2-40B4-BE49-F238E27FC236}">
                <a16:creationId xmlns:a16="http://schemas.microsoft.com/office/drawing/2014/main" id="{D328EABB-B335-4413-AB24-8CBA7DD4E9A4}"/>
              </a:ext>
            </a:extLst>
          </p:cNvPr>
          <p:cNvPicPr>
            <a:picLocks noChangeAspect="1"/>
          </p:cNvPicPr>
          <p:nvPr/>
        </p:nvPicPr>
        <p:blipFill>
          <a:blip r:embed="rId5"/>
          <a:srcRect/>
          <a:stretch>
            <a:fillRect/>
          </a:stretch>
        </p:blipFill>
        <p:spPr>
          <a:xfrm rot="4781584">
            <a:off x="-1836707" y="-1304055"/>
            <a:ext cx="4837738" cy="5725133"/>
          </a:xfrm>
          <a:prstGeom prst="rect">
            <a:avLst/>
          </a:prstGeom>
        </p:spPr>
      </p:pic>
      <p:sp>
        <p:nvSpPr>
          <p:cNvPr id="10" name="Rectangle 9">
            <a:extLst>
              <a:ext uri="{FF2B5EF4-FFF2-40B4-BE49-F238E27FC236}">
                <a16:creationId xmlns:a16="http://schemas.microsoft.com/office/drawing/2014/main" id="{84087210-C6D9-4A3F-A802-460611912C24}"/>
              </a:ext>
            </a:extLst>
          </p:cNvPr>
          <p:cNvSpPr/>
          <p:nvPr/>
        </p:nvSpPr>
        <p:spPr>
          <a:xfrm>
            <a:off x="1901204" y="1805165"/>
            <a:ext cx="15929596" cy="6694140"/>
          </a:xfrm>
          <a:prstGeom prst="rect">
            <a:avLst/>
          </a:prstGeom>
        </p:spPr>
        <p:txBody>
          <a:bodyPr wrap="square">
            <a:spAutoFit/>
          </a:bodyPr>
          <a:lstStyle/>
          <a:p>
            <a:pPr fontAlgn="base">
              <a:lnSpc>
                <a:spcPct val="200000"/>
              </a:lnSpc>
            </a:pPr>
            <a:r>
              <a:rPr lang="en-US" sz="4400" dirty="0">
                <a:solidFill>
                  <a:srgbClr val="000000"/>
                </a:solidFill>
                <a:latin typeface="Modern Love Caps" panose="04070805081001020A01" pitchFamily="82" charset="0"/>
              </a:rPr>
              <a:t>What part of your identity do you think people first notice about you?  ​</a:t>
            </a:r>
          </a:p>
          <a:p>
            <a:pPr fontAlgn="base">
              <a:lnSpc>
                <a:spcPct val="200000"/>
              </a:lnSpc>
            </a:pPr>
            <a:r>
              <a:rPr lang="en-US" sz="4400" dirty="0">
                <a:solidFill>
                  <a:srgbClr val="000000"/>
                </a:solidFill>
                <a:latin typeface="Modern Love Caps" panose="04070805081001020A01" pitchFamily="82" charset="0"/>
              </a:rPr>
              <a:t>What part of your identity is most important to you?  ​</a:t>
            </a:r>
          </a:p>
          <a:p>
            <a:pPr fontAlgn="base">
              <a:lnSpc>
                <a:spcPct val="200000"/>
              </a:lnSpc>
            </a:pPr>
            <a:r>
              <a:rPr lang="en-US" sz="4400" dirty="0">
                <a:solidFill>
                  <a:srgbClr val="000000"/>
                </a:solidFill>
                <a:latin typeface="Modern Love Caps" panose="04070805081001020A01" pitchFamily="82" charset="0"/>
              </a:rPr>
              <a:t>What part of other people’s identity do you notice first?  ​</a:t>
            </a:r>
          </a:p>
          <a:p>
            <a:pPr fontAlgn="base">
              <a:lnSpc>
                <a:spcPct val="200000"/>
              </a:lnSpc>
            </a:pPr>
            <a:r>
              <a:rPr lang="en-US" sz="4400" dirty="0">
                <a:solidFill>
                  <a:srgbClr val="000000"/>
                </a:solidFill>
                <a:latin typeface="Modern Love Caps" panose="04070805081001020A01" pitchFamily="82" charset="0"/>
              </a:rPr>
              <a:t>What part of your identity do you struggle with?  ​</a:t>
            </a:r>
          </a:p>
          <a:p>
            <a:pPr fontAlgn="base">
              <a:lnSpc>
                <a:spcPct val="200000"/>
              </a:lnSpc>
            </a:pPr>
            <a:r>
              <a:rPr lang="en-US" sz="4400" dirty="0">
                <a:solidFill>
                  <a:srgbClr val="000000"/>
                </a:solidFill>
                <a:latin typeface="Modern Love Caps" panose="04070805081001020A01" pitchFamily="82" charset="0"/>
              </a:rPr>
              <a:t>What part of your identity are you proud to share with other people?</a:t>
            </a:r>
            <a:endParaRPr lang="en-US" sz="4400" b="0" i="0" dirty="0">
              <a:solidFill>
                <a:srgbClr val="000000"/>
              </a:solidFill>
              <a:effectLst/>
              <a:latin typeface="Modern Love Caps" panose="04070805081001020A01" pitchFamily="82"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8921550">
            <a:off x="14518618" y="-3503559"/>
            <a:ext cx="8415064" cy="9958655"/>
          </a:xfrm>
          <a:prstGeom prst="rect">
            <a:avLst/>
          </a:prstGeom>
        </p:spPr>
      </p:pic>
      <p:pic>
        <p:nvPicPr>
          <p:cNvPr id="3" name="Picture 3"/>
          <p:cNvPicPr>
            <a:picLocks noChangeAspect="1"/>
          </p:cNvPicPr>
          <p:nvPr/>
        </p:nvPicPr>
        <p:blipFill>
          <a:blip r:embed="rId5"/>
          <a:srcRect/>
          <a:stretch>
            <a:fillRect/>
          </a:stretch>
        </p:blipFill>
        <p:spPr>
          <a:xfrm rot="-10262218">
            <a:off x="-4207532" y="4607473"/>
            <a:ext cx="8415064" cy="9958655"/>
          </a:xfrm>
          <a:prstGeom prst="rect">
            <a:avLst/>
          </a:prstGeom>
        </p:spPr>
      </p:pic>
      <p:sp>
        <p:nvSpPr>
          <p:cNvPr id="4" name="AutoShape 4"/>
          <p:cNvSpPr/>
          <p:nvPr/>
        </p:nvSpPr>
        <p:spPr>
          <a:xfrm>
            <a:off x="5229225" y="3180560"/>
            <a:ext cx="7600950" cy="57150"/>
          </a:xfrm>
          <a:prstGeom prst="rect">
            <a:avLst/>
          </a:prstGeom>
          <a:solidFill>
            <a:srgbClr val="ECA766"/>
          </a:solidFill>
        </p:spPr>
      </p:sp>
      <p:sp>
        <p:nvSpPr>
          <p:cNvPr id="11" name="TextBox 11"/>
          <p:cNvSpPr txBox="1"/>
          <p:nvPr/>
        </p:nvSpPr>
        <p:spPr>
          <a:xfrm>
            <a:off x="3049386" y="4762500"/>
            <a:ext cx="11960627" cy="2766142"/>
          </a:xfrm>
          <a:prstGeom prst="rect">
            <a:avLst/>
          </a:prstGeom>
        </p:spPr>
        <p:txBody>
          <a:bodyPr wrap="square" lIns="0" tIns="0" rIns="0" bIns="0" rtlCol="0" anchor="t">
            <a:spAutoFit/>
          </a:bodyPr>
          <a:lstStyle/>
          <a:p>
            <a:pPr algn="ctr">
              <a:lnSpc>
                <a:spcPts val="4160"/>
              </a:lnSpc>
            </a:pPr>
            <a:r>
              <a:rPr lang="en-US" sz="5400" b="1" spc="252" dirty="0">
                <a:solidFill>
                  <a:srgbClr val="E59E82"/>
                </a:solidFill>
                <a:latin typeface="Modern Love Caps" panose="04070805081001020A01" pitchFamily="82" charset="0"/>
              </a:rPr>
              <a:t>Have you heard of the word microaggression before? </a:t>
            </a:r>
          </a:p>
          <a:p>
            <a:pPr algn="ctr">
              <a:lnSpc>
                <a:spcPts val="4160"/>
              </a:lnSpc>
            </a:pPr>
            <a:endParaRPr lang="en-US" sz="5400" b="1" spc="252" dirty="0">
              <a:solidFill>
                <a:srgbClr val="E59E82"/>
              </a:solidFill>
              <a:latin typeface="Modern Love Caps" panose="04070805081001020A01" pitchFamily="82" charset="0"/>
            </a:endParaRPr>
          </a:p>
          <a:p>
            <a:pPr algn="ctr">
              <a:lnSpc>
                <a:spcPts val="4160"/>
              </a:lnSpc>
            </a:pPr>
            <a:endParaRPr lang="en-US" sz="5400" b="1" spc="252" dirty="0">
              <a:solidFill>
                <a:srgbClr val="E59E82"/>
              </a:solidFill>
              <a:latin typeface="Modern Love Caps" panose="04070805081001020A01" pitchFamily="82" charset="0"/>
            </a:endParaRPr>
          </a:p>
          <a:p>
            <a:pPr algn="ctr">
              <a:lnSpc>
                <a:spcPts val="4160"/>
              </a:lnSpc>
            </a:pPr>
            <a:r>
              <a:rPr lang="en-US" sz="5400" b="1" spc="252" dirty="0">
                <a:solidFill>
                  <a:srgbClr val="E59E82"/>
                </a:solidFill>
                <a:latin typeface="Modern Love Caps" panose="04070805081001020A01" pitchFamily="82" charset="0"/>
              </a:rPr>
              <a:t>If so, what does it mean?  </a:t>
            </a:r>
          </a:p>
        </p:txBody>
      </p:sp>
      <p:sp>
        <p:nvSpPr>
          <p:cNvPr id="21" name="TextBox 21"/>
          <p:cNvSpPr txBox="1"/>
          <p:nvPr/>
        </p:nvSpPr>
        <p:spPr>
          <a:xfrm>
            <a:off x="4242292" y="928269"/>
            <a:ext cx="9497117" cy="1853713"/>
          </a:xfrm>
          <a:prstGeom prst="rect">
            <a:avLst/>
          </a:prstGeom>
        </p:spPr>
        <p:txBody>
          <a:bodyPr lIns="0" tIns="0" rIns="0" bIns="0" rtlCol="0" anchor="t">
            <a:spAutoFit/>
          </a:bodyPr>
          <a:lstStyle/>
          <a:p>
            <a:pPr algn="ctr">
              <a:lnSpc>
                <a:spcPts val="7200"/>
              </a:lnSpc>
            </a:pPr>
            <a:r>
              <a:rPr lang="en-US" sz="7200" dirty="0">
                <a:solidFill>
                  <a:srgbClr val="5A352C"/>
                </a:solidFill>
                <a:latin typeface="Noto Serif Display Black"/>
              </a:rPr>
              <a:t>What’s a Microaggression?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4608595">
            <a:off x="14352831" y="5620096"/>
            <a:ext cx="6954012" cy="8229600"/>
          </a:xfrm>
          <a:prstGeom prst="rect">
            <a:avLst/>
          </a:prstGeom>
        </p:spPr>
      </p:pic>
      <p:pic>
        <p:nvPicPr>
          <p:cNvPr id="3" name="Picture 3"/>
          <p:cNvPicPr>
            <a:picLocks noChangeAspect="1"/>
          </p:cNvPicPr>
          <p:nvPr/>
        </p:nvPicPr>
        <p:blipFill>
          <a:blip r:embed="rId4"/>
          <a:srcRect/>
          <a:stretch>
            <a:fillRect/>
          </a:stretch>
        </p:blipFill>
        <p:spPr>
          <a:xfrm rot="4756871">
            <a:off x="-2631933" y="-2458845"/>
            <a:ext cx="6954012" cy="8229600"/>
          </a:xfrm>
          <a:prstGeom prst="rect">
            <a:avLst/>
          </a:prstGeom>
        </p:spPr>
      </p:pic>
      <p:grpSp>
        <p:nvGrpSpPr>
          <p:cNvPr id="4" name="Group 4"/>
          <p:cNvGrpSpPr/>
          <p:nvPr/>
        </p:nvGrpSpPr>
        <p:grpSpPr>
          <a:xfrm>
            <a:off x="2137037" y="952500"/>
            <a:ext cx="14013926" cy="8526147"/>
            <a:chOff x="-1931151" y="-185028"/>
            <a:chExt cx="18736980" cy="6531045"/>
          </a:xfrm>
        </p:grpSpPr>
        <p:sp>
          <p:nvSpPr>
            <p:cNvPr id="5" name="TextBox 5"/>
            <p:cNvSpPr txBox="1"/>
            <p:nvPr/>
          </p:nvSpPr>
          <p:spPr>
            <a:xfrm>
              <a:off x="0" y="-185028"/>
              <a:ext cx="14874679" cy="2471617"/>
            </a:xfrm>
            <a:prstGeom prst="rect">
              <a:avLst/>
            </a:prstGeom>
          </p:spPr>
          <p:txBody>
            <a:bodyPr wrap="square" lIns="0" tIns="0" rIns="0" bIns="0" rtlCol="0" anchor="t">
              <a:spAutoFit/>
            </a:bodyPr>
            <a:lstStyle/>
            <a:p>
              <a:pPr algn="ctr">
                <a:lnSpc>
                  <a:spcPts val="7200"/>
                </a:lnSpc>
              </a:pPr>
              <a:r>
                <a:rPr lang="en-US" sz="7200" dirty="0">
                  <a:solidFill>
                    <a:srgbClr val="FEE9D6"/>
                  </a:solidFill>
                  <a:latin typeface="Noto Serif Display Black"/>
                </a:rPr>
                <a:t>Microaggression Definition </a:t>
              </a:r>
            </a:p>
          </p:txBody>
        </p:sp>
        <p:sp>
          <p:nvSpPr>
            <p:cNvPr id="11" name="TextBox 11"/>
            <p:cNvSpPr txBox="1"/>
            <p:nvPr/>
          </p:nvSpPr>
          <p:spPr>
            <a:xfrm>
              <a:off x="-1931151" y="1682637"/>
              <a:ext cx="18736980" cy="4663380"/>
            </a:xfrm>
            <a:prstGeom prst="rect">
              <a:avLst/>
            </a:prstGeom>
            <a:solidFill>
              <a:srgbClr val="FEE9D6"/>
            </a:solidFill>
          </p:spPr>
          <p:txBody>
            <a:bodyPr wrap="square" lIns="0" tIns="0" rIns="0" bIns="0" rtlCol="0" anchor="t">
              <a:spAutoFit/>
            </a:bodyPr>
            <a:lstStyle/>
            <a:p>
              <a:pPr algn="ctr">
                <a:lnSpc>
                  <a:spcPct val="150000"/>
                </a:lnSpc>
                <a:spcBef>
                  <a:spcPct val="0"/>
                </a:spcBef>
              </a:pPr>
              <a:r>
                <a:rPr lang="en-US" sz="5400" dirty="0">
                  <a:solidFill>
                    <a:srgbClr val="5A352C"/>
                  </a:solidFill>
                  <a:latin typeface="Modern Love Caps" panose="04070805081001020A01" pitchFamily="82" charset="0"/>
                </a:rPr>
                <a:t>Microaggressions are defined as the everyday, subtle, intentional — and oftentimes unintentional — interactions or behaviors that communicate some sort of bias toward historically marginalized groups.​</a:t>
              </a:r>
              <a:endParaRPr lang="en-US" sz="7200" dirty="0">
                <a:solidFill>
                  <a:srgbClr val="5A352C"/>
                </a:solidFill>
                <a:latin typeface="Modern Love Caps" panose="04070805081001020A01" pitchFamily="82" charset="0"/>
              </a:endParaRP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rot="-767643">
            <a:off x="13704496" y="-2741450"/>
            <a:ext cx="6832959" cy="8086342"/>
          </a:xfrm>
          <a:prstGeom prst="rect">
            <a:avLst/>
          </a:prstGeom>
        </p:spPr>
      </p:pic>
      <p:pic>
        <p:nvPicPr>
          <p:cNvPr id="3" name="Picture 3"/>
          <p:cNvPicPr>
            <a:picLocks noChangeAspect="1"/>
          </p:cNvPicPr>
          <p:nvPr/>
        </p:nvPicPr>
        <p:blipFill>
          <a:blip r:embed="rId6"/>
          <a:srcRect/>
          <a:stretch>
            <a:fillRect/>
          </a:stretch>
        </p:blipFill>
        <p:spPr>
          <a:xfrm rot="10015302">
            <a:off x="10649693" y="6055820"/>
            <a:ext cx="8777947" cy="6232343"/>
          </a:xfrm>
          <a:prstGeom prst="rect">
            <a:avLst/>
          </a:prstGeom>
        </p:spPr>
      </p:pic>
      <p:sp>
        <p:nvSpPr>
          <p:cNvPr id="5" name="TextBox 5"/>
          <p:cNvSpPr txBox="1"/>
          <p:nvPr/>
        </p:nvSpPr>
        <p:spPr>
          <a:xfrm>
            <a:off x="-27709" y="836529"/>
            <a:ext cx="13384823" cy="1853713"/>
          </a:xfrm>
          <a:prstGeom prst="rect">
            <a:avLst/>
          </a:prstGeom>
        </p:spPr>
        <p:txBody>
          <a:bodyPr wrap="square" lIns="0" tIns="0" rIns="0" bIns="0" rtlCol="0" anchor="t">
            <a:spAutoFit/>
          </a:bodyPr>
          <a:lstStyle/>
          <a:p>
            <a:pPr algn="ctr">
              <a:lnSpc>
                <a:spcPts val="7200"/>
              </a:lnSpc>
            </a:pPr>
            <a:r>
              <a:rPr lang="en-US" sz="7200" dirty="0">
                <a:solidFill>
                  <a:srgbClr val="5A352C"/>
                </a:solidFill>
                <a:latin typeface="Noto Serif Display Black"/>
              </a:rPr>
              <a:t>From WNYC, Kids Reflect</a:t>
            </a:r>
          </a:p>
          <a:p>
            <a:pPr algn="ctr">
              <a:lnSpc>
                <a:spcPts val="7200"/>
              </a:lnSpc>
            </a:pPr>
            <a:r>
              <a:rPr lang="en-US" sz="7200" dirty="0">
                <a:solidFill>
                  <a:srgbClr val="5A352C"/>
                </a:solidFill>
                <a:latin typeface="Noto Serif Display Black"/>
              </a:rPr>
              <a:t>On Microaggressions</a:t>
            </a:r>
          </a:p>
        </p:txBody>
      </p:sp>
      <p:pic>
        <p:nvPicPr>
          <p:cNvPr id="13" name="Online Media 12" title="&quot;Because I￢ﾀﾙm Latino, I can￢ﾀﾙt have money?&quot; Kids on Race">
            <a:hlinkClick r:id="" action="ppaction://media"/>
            <a:extLst>
              <a:ext uri="{FF2B5EF4-FFF2-40B4-BE49-F238E27FC236}">
                <a16:creationId xmlns:a16="http://schemas.microsoft.com/office/drawing/2014/main" id="{20D3C80A-78EC-4EA6-9A0C-4E9C5BF31F9B}"/>
              </a:ext>
            </a:extLst>
          </p:cNvPr>
          <p:cNvPicPr>
            <a:picLocks noRot="1" noChangeAspect="1"/>
          </p:cNvPicPr>
          <p:nvPr>
            <a:videoFile r:link="rId2"/>
          </p:nvPr>
        </p:nvPicPr>
        <p:blipFill>
          <a:blip r:embed="rId7"/>
          <a:stretch>
            <a:fillRect/>
          </a:stretch>
        </p:blipFill>
        <p:spPr>
          <a:xfrm>
            <a:off x="2369131" y="3715080"/>
            <a:ext cx="8128000" cy="4572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1312506">
            <a:off x="-4765572" y="3637556"/>
            <a:ext cx="8227782" cy="9737020"/>
          </a:xfrm>
          <a:prstGeom prst="rect">
            <a:avLst/>
          </a:prstGeom>
        </p:spPr>
      </p:pic>
      <p:pic>
        <p:nvPicPr>
          <p:cNvPr id="3" name="Picture 3"/>
          <p:cNvPicPr>
            <a:picLocks noChangeAspect="1"/>
          </p:cNvPicPr>
          <p:nvPr/>
        </p:nvPicPr>
        <p:blipFill>
          <a:blip r:embed="rId5"/>
          <a:srcRect/>
          <a:stretch>
            <a:fillRect/>
          </a:stretch>
        </p:blipFill>
        <p:spPr>
          <a:xfrm rot="-1206208">
            <a:off x="14618877" y="-2285238"/>
            <a:ext cx="8497350" cy="9938421"/>
          </a:xfrm>
          <a:prstGeom prst="rect">
            <a:avLst/>
          </a:prstGeom>
        </p:spPr>
      </p:pic>
      <p:grpSp>
        <p:nvGrpSpPr>
          <p:cNvPr id="4" name="Group 4"/>
          <p:cNvGrpSpPr/>
          <p:nvPr/>
        </p:nvGrpSpPr>
        <p:grpSpPr>
          <a:xfrm>
            <a:off x="2819400" y="918961"/>
            <a:ext cx="13144500" cy="7891805"/>
            <a:chOff x="-3477695" y="-4647103"/>
            <a:chExt cx="16967201" cy="8998731"/>
          </a:xfrm>
        </p:grpSpPr>
        <p:sp>
          <p:nvSpPr>
            <p:cNvPr id="5" name="TextBox 5"/>
            <p:cNvSpPr txBox="1"/>
            <p:nvPr/>
          </p:nvSpPr>
          <p:spPr>
            <a:xfrm>
              <a:off x="-412921" y="-4647103"/>
              <a:ext cx="10659093" cy="1151249"/>
            </a:xfrm>
            <a:prstGeom prst="rect">
              <a:avLst/>
            </a:prstGeom>
          </p:spPr>
          <p:txBody>
            <a:bodyPr lIns="0" tIns="0" rIns="0" bIns="0" rtlCol="0" anchor="t">
              <a:spAutoFit/>
            </a:bodyPr>
            <a:lstStyle/>
            <a:p>
              <a:pPr algn="ctr">
                <a:lnSpc>
                  <a:spcPts val="7200"/>
                </a:lnSpc>
              </a:pPr>
              <a:r>
                <a:rPr lang="en-US" sz="8800" dirty="0">
                  <a:solidFill>
                    <a:srgbClr val="FEE9D6"/>
                  </a:solidFill>
                  <a:latin typeface="Noto Serif Display Black"/>
                </a:rPr>
                <a:t>Reflection</a:t>
              </a:r>
            </a:p>
          </p:txBody>
        </p:sp>
        <p:sp>
          <p:nvSpPr>
            <p:cNvPr id="6" name="TextBox 6"/>
            <p:cNvSpPr txBox="1"/>
            <p:nvPr/>
          </p:nvSpPr>
          <p:spPr>
            <a:xfrm>
              <a:off x="-3477695" y="-2364311"/>
              <a:ext cx="16967201" cy="6715939"/>
            </a:xfrm>
            <a:prstGeom prst="rect">
              <a:avLst/>
            </a:prstGeom>
          </p:spPr>
          <p:txBody>
            <a:bodyPr wrap="square" lIns="0" tIns="0" rIns="0" bIns="0" rtlCol="0" anchor="t">
              <a:spAutoFit/>
            </a:bodyPr>
            <a:lstStyle/>
            <a:p>
              <a:pPr algn="ctr">
                <a:lnSpc>
                  <a:spcPts val="4160"/>
                </a:lnSpc>
              </a:pPr>
              <a:r>
                <a:rPr lang="en-US" sz="3200" b="1" spc="252" dirty="0">
                  <a:solidFill>
                    <a:srgbClr val="FEE9D6"/>
                  </a:solidFill>
                  <a:latin typeface="Modern Love Caps" panose="04070805081001020A01" pitchFamily="82" charset="0"/>
                </a:rPr>
                <a:t>What came up for you while watching this video?  ​</a:t>
              </a:r>
            </a:p>
            <a:p>
              <a:pPr algn="ctr">
                <a:lnSpc>
                  <a:spcPts val="4160"/>
                </a:lnSpc>
              </a:pPr>
              <a:endParaRPr lang="en-US" sz="3200" b="1" spc="252" dirty="0">
                <a:solidFill>
                  <a:srgbClr val="FEE9D6"/>
                </a:solidFill>
                <a:latin typeface="Modern Love Caps" panose="04070805081001020A01" pitchFamily="82" charset="0"/>
              </a:endParaRPr>
            </a:p>
            <a:p>
              <a:pPr algn="ctr">
                <a:lnSpc>
                  <a:spcPts val="4160"/>
                </a:lnSpc>
              </a:pPr>
              <a:r>
                <a:rPr lang="en-US" sz="3200" b="1" spc="252" dirty="0">
                  <a:solidFill>
                    <a:srgbClr val="FEE9D6"/>
                  </a:solidFill>
                  <a:latin typeface="Modern Love Caps" panose="04070805081001020A01" pitchFamily="82" charset="0"/>
                </a:rPr>
                <a:t>What are some of the hidden messages in the statements?  ​</a:t>
              </a:r>
            </a:p>
            <a:p>
              <a:pPr algn="ctr">
                <a:lnSpc>
                  <a:spcPts val="4160"/>
                </a:lnSpc>
              </a:pPr>
              <a:endParaRPr lang="en-US" sz="3200" b="1" spc="252" dirty="0">
                <a:solidFill>
                  <a:srgbClr val="FEE9D6"/>
                </a:solidFill>
                <a:latin typeface="Modern Love Caps" panose="04070805081001020A01" pitchFamily="82" charset="0"/>
              </a:endParaRPr>
            </a:p>
            <a:p>
              <a:pPr algn="ctr">
                <a:lnSpc>
                  <a:spcPts val="4160"/>
                </a:lnSpc>
              </a:pPr>
              <a:r>
                <a:rPr lang="en-US" sz="3200" b="1" spc="252" dirty="0">
                  <a:solidFill>
                    <a:srgbClr val="FEE9D6"/>
                  </a:solidFill>
                  <a:latin typeface="Modern Love Caps" panose="04070805081001020A01" pitchFamily="82" charset="0"/>
                </a:rPr>
                <a:t>Did any of the statements resonate with you?  ​</a:t>
              </a:r>
            </a:p>
            <a:p>
              <a:pPr algn="ctr">
                <a:lnSpc>
                  <a:spcPts val="4160"/>
                </a:lnSpc>
              </a:pPr>
              <a:endParaRPr lang="en-US" sz="3200" b="1" spc="252" dirty="0">
                <a:solidFill>
                  <a:srgbClr val="FEE9D6"/>
                </a:solidFill>
                <a:latin typeface="Modern Love Caps" panose="04070805081001020A01" pitchFamily="82" charset="0"/>
              </a:endParaRPr>
            </a:p>
            <a:p>
              <a:pPr algn="ctr">
                <a:lnSpc>
                  <a:spcPts val="4160"/>
                </a:lnSpc>
              </a:pPr>
              <a:r>
                <a:rPr lang="en-US" sz="3200" b="1" spc="252" dirty="0">
                  <a:solidFill>
                    <a:srgbClr val="FEE9D6"/>
                  </a:solidFill>
                  <a:latin typeface="Modern Love Caps" panose="04070805081001020A01" pitchFamily="82" charset="0"/>
                </a:rPr>
                <a:t>How are microaggressions hurtful?  ​</a:t>
              </a:r>
            </a:p>
            <a:p>
              <a:pPr algn="ctr">
                <a:lnSpc>
                  <a:spcPts val="4160"/>
                </a:lnSpc>
              </a:pPr>
              <a:endParaRPr lang="en-US" sz="3200" b="1" spc="252" dirty="0">
                <a:solidFill>
                  <a:srgbClr val="FEE9D6"/>
                </a:solidFill>
                <a:latin typeface="Modern Love Caps" panose="04070805081001020A01" pitchFamily="82" charset="0"/>
              </a:endParaRPr>
            </a:p>
            <a:p>
              <a:pPr algn="ctr">
                <a:lnSpc>
                  <a:spcPts val="4160"/>
                </a:lnSpc>
              </a:pPr>
              <a:r>
                <a:rPr lang="en-US" sz="3200" b="1" spc="252" dirty="0">
                  <a:solidFill>
                    <a:srgbClr val="FEE9D6"/>
                  </a:solidFill>
                  <a:latin typeface="Modern Love Caps" panose="04070805081001020A01" pitchFamily="82" charset="0"/>
                </a:rPr>
                <a:t>If someone told you did a microaggression to them, what you do?  ​</a:t>
              </a:r>
            </a:p>
            <a:p>
              <a:pPr algn="ctr">
                <a:lnSpc>
                  <a:spcPts val="4160"/>
                </a:lnSpc>
              </a:pPr>
              <a:endParaRPr lang="en-US" sz="3200" b="1" spc="252" dirty="0">
                <a:solidFill>
                  <a:srgbClr val="FEE9D6"/>
                </a:solidFill>
                <a:latin typeface="Modern Love Caps" panose="04070805081001020A01" pitchFamily="82" charset="0"/>
              </a:endParaRPr>
            </a:p>
            <a:p>
              <a:pPr algn="ctr">
                <a:lnSpc>
                  <a:spcPts val="4160"/>
                </a:lnSpc>
              </a:pPr>
              <a:r>
                <a:rPr lang="en-US" sz="3200" b="1" spc="252" dirty="0">
                  <a:solidFill>
                    <a:srgbClr val="FEE9D6"/>
                  </a:solidFill>
                  <a:latin typeface="Modern Love Caps" panose="04070805081001020A01" pitchFamily="82" charset="0"/>
                </a:rPr>
                <a:t>How can you support a friend or yourself after a microaggression? </a:t>
              </a: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55FDB-F14E-4717-8923-A79106707892}"/>
              </a:ext>
            </a:extLst>
          </p:cNvPr>
          <p:cNvSpPr/>
          <p:nvPr/>
        </p:nvSpPr>
        <p:spPr>
          <a:xfrm>
            <a:off x="2524125" y="647700"/>
            <a:ext cx="13239750" cy="769441"/>
          </a:xfrm>
          <a:prstGeom prst="rect">
            <a:avLst/>
          </a:prstGeom>
          <a:ln w="38100">
            <a:solidFill>
              <a:srgbClr val="00B050"/>
            </a:solidFill>
          </a:ln>
        </p:spPr>
        <p:txBody>
          <a:bodyPr wrap="square">
            <a:spAutoFit/>
          </a:bodyPr>
          <a:lstStyle/>
          <a:p>
            <a:pPr algn="ctr"/>
            <a:r>
              <a:rPr lang="en-US" sz="4400" b="1" dirty="0">
                <a:solidFill>
                  <a:srgbClr val="000000"/>
                </a:solidFill>
                <a:latin typeface="Trefoil Sans" panose="00000500000000000000" pitchFamily="50" charset="0"/>
              </a:rPr>
              <a:t>A Note to Leaders </a:t>
            </a:r>
            <a:r>
              <a:rPr lang="en-US" sz="4400" dirty="0">
                <a:solidFill>
                  <a:srgbClr val="000000"/>
                </a:solidFill>
                <a:latin typeface="Trefoil Sans" panose="00000500000000000000" pitchFamily="50" charset="0"/>
              </a:rPr>
              <a:t>​</a:t>
            </a:r>
            <a:endParaRPr lang="en-US" sz="4400" dirty="0"/>
          </a:p>
        </p:txBody>
      </p:sp>
      <p:pic>
        <p:nvPicPr>
          <p:cNvPr id="2050" name="Picture 2">
            <a:extLst>
              <a:ext uri="{FF2B5EF4-FFF2-40B4-BE49-F238E27FC236}">
                <a16:creationId xmlns:a16="http://schemas.microsoft.com/office/drawing/2014/main" id="{401792B6-3CE0-4E06-84F9-E770A3202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AF993F-2836-4D6D-9C53-F4E066CD99E3}"/>
              </a:ext>
            </a:extLst>
          </p:cNvPr>
          <p:cNvSpPr/>
          <p:nvPr/>
        </p:nvSpPr>
        <p:spPr>
          <a:xfrm>
            <a:off x="304800" y="1943100"/>
            <a:ext cx="17449800" cy="6494085"/>
          </a:xfrm>
          <a:prstGeom prst="rect">
            <a:avLst/>
          </a:prstGeom>
        </p:spPr>
        <p:txBody>
          <a:bodyPr wrap="square">
            <a:spAutoFit/>
          </a:bodyPr>
          <a:lstStyle/>
          <a:p>
            <a:pPr fontAlgn="base"/>
            <a:r>
              <a:rPr lang="en-US" sz="2600" dirty="0">
                <a:solidFill>
                  <a:srgbClr val="000000"/>
                </a:solidFill>
                <a:latin typeface="Trefoil Sans" panose="00000500000000000000" pitchFamily="50" charset="0"/>
              </a:rPr>
              <a:t>For a long time, many people, including social learning experts, believed that if we didn’t call attention to racial​</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differences, then children would be less likely to notice these biases themselves and therefore, less likely to​</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discriminate against others. This is commonly known as the “colorblind” approach to handling discussions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interactions dealing with race.​</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Research, however, has since disproven this theory. Studies have shown that children notice and begin assigning​</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meaning to race at a very young age (examples of this include distinguishing between white and black people,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drawing conclusions about traits inherent to those groups of people). The good news is that research has shown that​</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and guardians who meaningfully talk to their kids about race end up with better racial attitudes than kids with​</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or guardians who don’t.​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Erin N. Winkler, a professor at the University of Wisconsin who studies racial identity, states, “Children pick up on the​</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ways in which whiteness is normalized and privileged in U.S. society.” When working through these activities with your​</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troop, make a concerted effort not to make whiteness the default and inadvertently marking other races as “other.”​</a:t>
            </a:r>
            <a:endParaRPr lang="en-US" sz="2600" dirty="0">
              <a:solidFill>
                <a:srgbClr val="000000"/>
              </a:solidFill>
              <a:latin typeface="Segoe UI" panose="020B0502040204020203" pitchFamily="34" charset="0"/>
            </a:endParaRPr>
          </a:p>
          <a:p>
            <a:pPr fontAlgn="base"/>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For additional resources on how to support healthy racial identities, refer to the list at the end of this activity plan.</a:t>
            </a:r>
            <a:endParaRPr lang="en-US" sz="2600" b="0" i="0" dirty="0">
              <a:solidFill>
                <a:srgbClr val="000000"/>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07836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F836C67-6884-4F29-B1AE-34576F9BCE2A}"/>
              </a:ext>
            </a:extLst>
          </p:cNvPr>
          <p:cNvPicPr>
            <a:picLocks noChangeAspect="1"/>
          </p:cNvPicPr>
          <p:nvPr/>
        </p:nvPicPr>
        <p:blipFill>
          <a:blip r:embed="rId4"/>
          <a:srcRect/>
          <a:stretch>
            <a:fillRect/>
          </a:stretch>
        </p:blipFill>
        <p:spPr>
          <a:xfrm rot="-8860649">
            <a:off x="-2946402" y="3141279"/>
            <a:ext cx="8415064" cy="9958655"/>
          </a:xfrm>
          <a:prstGeom prst="rect">
            <a:avLst/>
          </a:prstGeom>
        </p:spPr>
      </p:pic>
      <p:pic>
        <p:nvPicPr>
          <p:cNvPr id="2" name="Picture 2"/>
          <p:cNvPicPr>
            <a:picLocks noChangeAspect="1"/>
          </p:cNvPicPr>
          <p:nvPr/>
        </p:nvPicPr>
        <p:blipFill>
          <a:blip r:embed="rId4"/>
          <a:srcRect/>
          <a:stretch>
            <a:fillRect/>
          </a:stretch>
        </p:blipFill>
        <p:spPr>
          <a:xfrm rot="-8860649">
            <a:off x="13497988" y="-3109956"/>
            <a:ext cx="9069738" cy="10733417"/>
          </a:xfrm>
          <a:prstGeom prst="rect">
            <a:avLst/>
          </a:prstGeom>
        </p:spPr>
      </p:pic>
      <p:grpSp>
        <p:nvGrpSpPr>
          <p:cNvPr id="4" name="Group 4"/>
          <p:cNvGrpSpPr/>
          <p:nvPr/>
        </p:nvGrpSpPr>
        <p:grpSpPr>
          <a:xfrm>
            <a:off x="2528608" y="185180"/>
            <a:ext cx="13230784" cy="8476806"/>
            <a:chOff x="-943279" y="1105613"/>
            <a:chExt cx="16066452" cy="7839164"/>
          </a:xfrm>
        </p:grpSpPr>
        <p:sp>
          <p:nvSpPr>
            <p:cNvPr id="5" name="TextBox 5"/>
            <p:cNvSpPr txBox="1"/>
            <p:nvPr/>
          </p:nvSpPr>
          <p:spPr>
            <a:xfrm>
              <a:off x="-943279" y="1105613"/>
              <a:ext cx="15844913" cy="2107672"/>
            </a:xfrm>
            <a:prstGeom prst="rect">
              <a:avLst/>
            </a:prstGeom>
          </p:spPr>
          <p:txBody>
            <a:bodyPr wrap="square" lIns="0" tIns="0" rIns="0" bIns="0" rtlCol="0" anchor="t">
              <a:spAutoFit/>
            </a:bodyPr>
            <a:lstStyle/>
            <a:p>
              <a:pPr algn="ctr">
                <a:lnSpc>
                  <a:spcPts val="12960"/>
                </a:lnSpc>
              </a:pPr>
              <a:r>
                <a:rPr lang="en-US" sz="10000" dirty="0">
                  <a:solidFill>
                    <a:srgbClr val="5A352C"/>
                  </a:solidFill>
                  <a:latin typeface="Noto Serif Display Black"/>
                </a:rPr>
                <a:t>Takeaways</a:t>
              </a:r>
            </a:p>
          </p:txBody>
        </p:sp>
        <p:sp>
          <p:nvSpPr>
            <p:cNvPr id="6" name="TextBox 6"/>
            <p:cNvSpPr txBox="1"/>
            <p:nvPr/>
          </p:nvSpPr>
          <p:spPr>
            <a:xfrm>
              <a:off x="-721740" y="3931819"/>
              <a:ext cx="15844913" cy="5012958"/>
            </a:xfrm>
            <a:prstGeom prst="rect">
              <a:avLst/>
            </a:prstGeom>
            <a:solidFill>
              <a:srgbClr val="5A352C"/>
            </a:solidFill>
          </p:spPr>
          <p:txBody>
            <a:bodyPr wrap="square" lIns="0" tIns="0" rIns="0" bIns="0" rtlCol="0" anchor="t">
              <a:spAutoFit/>
            </a:bodyPr>
            <a:lstStyle/>
            <a:p>
              <a:pPr algn="ctr">
                <a:lnSpc>
                  <a:spcPts val="4160"/>
                </a:lnSpc>
              </a:pPr>
              <a:endParaRPr lang="en-US" sz="4400" b="1" spc="252" dirty="0">
                <a:solidFill>
                  <a:srgbClr val="E59E82"/>
                </a:solidFill>
                <a:latin typeface="Modern Love Caps" panose="04070805081001020A01" pitchFamily="82" charset="0"/>
              </a:endParaRPr>
            </a:p>
            <a:p>
              <a:pPr algn="ctr">
                <a:lnSpc>
                  <a:spcPts val="4160"/>
                </a:lnSpc>
              </a:pPr>
              <a:r>
                <a:rPr lang="en-US" sz="4400" b="1" spc="252" dirty="0">
                  <a:solidFill>
                    <a:srgbClr val="E59E82"/>
                  </a:solidFill>
                  <a:latin typeface="Modern Love Caps" panose="04070805081001020A01" pitchFamily="82" charset="0"/>
                </a:rPr>
                <a:t>What feelings came up today during the different activities?  ​</a:t>
              </a:r>
            </a:p>
            <a:p>
              <a:pPr algn="ctr">
                <a:lnSpc>
                  <a:spcPts val="4160"/>
                </a:lnSpc>
              </a:pPr>
              <a:endParaRPr lang="en-US" sz="4400" b="1" spc="252" dirty="0">
                <a:solidFill>
                  <a:srgbClr val="E59E82"/>
                </a:solidFill>
                <a:latin typeface="Modern Love Caps" panose="04070805081001020A01" pitchFamily="82" charset="0"/>
              </a:endParaRPr>
            </a:p>
            <a:p>
              <a:pPr algn="ctr">
                <a:lnSpc>
                  <a:spcPts val="4160"/>
                </a:lnSpc>
              </a:pPr>
              <a:r>
                <a:rPr lang="en-US" sz="4400" b="1" spc="252" dirty="0">
                  <a:solidFill>
                    <a:srgbClr val="E59E82"/>
                  </a:solidFill>
                  <a:latin typeface="Modern Love Caps" panose="04070805081001020A01" pitchFamily="82" charset="0"/>
                </a:rPr>
                <a:t>Were there some identities and experiences that you hadn’t known before today?  ​</a:t>
              </a:r>
            </a:p>
            <a:p>
              <a:pPr algn="ctr">
                <a:lnSpc>
                  <a:spcPts val="4160"/>
                </a:lnSpc>
              </a:pPr>
              <a:endParaRPr lang="en-US" sz="4400" b="1" spc="252" dirty="0">
                <a:solidFill>
                  <a:srgbClr val="E59E82"/>
                </a:solidFill>
                <a:latin typeface="Modern Love Caps" panose="04070805081001020A01" pitchFamily="82" charset="0"/>
              </a:endParaRPr>
            </a:p>
            <a:p>
              <a:pPr algn="ctr">
                <a:lnSpc>
                  <a:spcPts val="4160"/>
                </a:lnSpc>
              </a:pPr>
              <a:r>
                <a:rPr lang="en-US" sz="4400" b="1" spc="252" dirty="0">
                  <a:solidFill>
                    <a:srgbClr val="E59E82"/>
                  </a:solidFill>
                  <a:latin typeface="Modern Love Caps" panose="04070805081001020A01" pitchFamily="82" charset="0"/>
                </a:rPr>
                <a:t>Why is it important to learn and celebrate differences and similarities in identities and experiences? </a:t>
              </a: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4"/>
          <a:srcRect/>
          <a:stretch>
            <a:fillRect/>
          </a:stretch>
        </p:blipFill>
        <p:spPr>
          <a:xfrm rot="901530">
            <a:off x="15998042" y="-688383"/>
            <a:ext cx="4770493" cy="5645554"/>
          </a:xfrm>
          <a:prstGeom prst="rect">
            <a:avLst/>
          </a:prstGeom>
        </p:spPr>
      </p:pic>
      <p:pic>
        <p:nvPicPr>
          <p:cNvPr id="11" name="Picture 11"/>
          <p:cNvPicPr>
            <a:picLocks noChangeAspect="1"/>
          </p:cNvPicPr>
          <p:nvPr/>
        </p:nvPicPr>
        <p:blipFill>
          <a:blip r:embed="rId4"/>
          <a:srcRect/>
          <a:stretch>
            <a:fillRect/>
          </a:stretch>
        </p:blipFill>
        <p:spPr>
          <a:xfrm rot="901530">
            <a:off x="-1918751" y="7464223"/>
            <a:ext cx="4770493" cy="5645554"/>
          </a:xfrm>
          <a:prstGeom prst="rect">
            <a:avLst/>
          </a:prstGeom>
        </p:spPr>
      </p:pic>
      <p:sp>
        <p:nvSpPr>
          <p:cNvPr id="13" name="TextBox 13"/>
          <p:cNvSpPr txBox="1"/>
          <p:nvPr/>
        </p:nvSpPr>
        <p:spPr>
          <a:xfrm>
            <a:off x="694001" y="862013"/>
            <a:ext cx="5796095" cy="538609"/>
          </a:xfrm>
          <a:prstGeom prst="rect">
            <a:avLst/>
          </a:prstGeom>
        </p:spPr>
        <p:txBody>
          <a:bodyPr lIns="0" tIns="0" rIns="0" bIns="0" rtlCol="0" anchor="t">
            <a:spAutoFit/>
          </a:bodyPr>
          <a:lstStyle/>
          <a:p>
            <a:pPr algn="ctr">
              <a:lnSpc>
                <a:spcPts val="4160"/>
              </a:lnSpc>
            </a:pPr>
            <a:r>
              <a:rPr lang="en-US" sz="4000" spc="252" dirty="0">
                <a:solidFill>
                  <a:srgbClr val="E59E82"/>
                </a:solidFill>
                <a:latin typeface="Arsenal"/>
              </a:rPr>
              <a:t>READ</a:t>
            </a:r>
            <a:endParaRPr lang="en-US" sz="3200" spc="252" dirty="0">
              <a:solidFill>
                <a:srgbClr val="E59E82"/>
              </a:solidFill>
              <a:latin typeface="Arsenal"/>
            </a:endParaRPr>
          </a:p>
        </p:txBody>
      </p:sp>
      <p:sp>
        <p:nvSpPr>
          <p:cNvPr id="16" name="TextBox 16"/>
          <p:cNvSpPr txBox="1"/>
          <p:nvPr/>
        </p:nvSpPr>
        <p:spPr>
          <a:xfrm>
            <a:off x="603946" y="5129213"/>
            <a:ext cx="5796095" cy="538609"/>
          </a:xfrm>
          <a:prstGeom prst="rect">
            <a:avLst/>
          </a:prstGeom>
        </p:spPr>
        <p:txBody>
          <a:bodyPr lIns="0" tIns="0" rIns="0" bIns="0" rtlCol="0" anchor="t">
            <a:spAutoFit/>
          </a:bodyPr>
          <a:lstStyle/>
          <a:p>
            <a:pPr algn="ctr">
              <a:lnSpc>
                <a:spcPts val="4160"/>
              </a:lnSpc>
            </a:pPr>
            <a:r>
              <a:rPr lang="en-US" sz="4000" spc="252" dirty="0">
                <a:solidFill>
                  <a:srgbClr val="E59E82"/>
                </a:solidFill>
                <a:latin typeface="Arsenal"/>
              </a:rPr>
              <a:t>WATCH</a:t>
            </a:r>
          </a:p>
        </p:txBody>
      </p:sp>
      <p:sp>
        <p:nvSpPr>
          <p:cNvPr id="25" name="TextBox 25"/>
          <p:cNvSpPr txBox="1"/>
          <p:nvPr/>
        </p:nvSpPr>
        <p:spPr>
          <a:xfrm>
            <a:off x="11226212" y="5144844"/>
            <a:ext cx="6248400" cy="1820755"/>
          </a:xfrm>
          <a:prstGeom prst="rect">
            <a:avLst/>
          </a:prstGeom>
        </p:spPr>
        <p:txBody>
          <a:bodyPr wrap="square" lIns="0" tIns="0" rIns="0" bIns="0" rtlCol="0" anchor="t">
            <a:spAutoFit/>
          </a:bodyPr>
          <a:lstStyle/>
          <a:p>
            <a:pPr algn="ctr">
              <a:lnSpc>
                <a:spcPts val="6719"/>
              </a:lnSpc>
            </a:pPr>
            <a:r>
              <a:rPr lang="en-US" sz="9600" dirty="0">
                <a:solidFill>
                  <a:srgbClr val="FEE9D6"/>
                </a:solidFill>
                <a:latin typeface="Noto Serif Display Black"/>
              </a:rPr>
              <a:t>More to Explore!</a:t>
            </a:r>
          </a:p>
        </p:txBody>
      </p:sp>
      <p:sp>
        <p:nvSpPr>
          <p:cNvPr id="26" name="AutoShape 4">
            <a:extLst>
              <a:ext uri="{FF2B5EF4-FFF2-40B4-BE49-F238E27FC236}">
                <a16:creationId xmlns:a16="http://schemas.microsoft.com/office/drawing/2014/main" id="{B316DC03-6614-4E30-B40E-ECC5CF685A24}"/>
              </a:ext>
            </a:extLst>
          </p:cNvPr>
          <p:cNvSpPr/>
          <p:nvPr/>
        </p:nvSpPr>
        <p:spPr>
          <a:xfrm>
            <a:off x="2487148" y="1382693"/>
            <a:ext cx="2209800" cy="45719"/>
          </a:xfrm>
          <a:prstGeom prst="rect">
            <a:avLst/>
          </a:prstGeom>
          <a:solidFill>
            <a:srgbClr val="ECA766"/>
          </a:solidFill>
        </p:spPr>
      </p:sp>
      <p:sp>
        <p:nvSpPr>
          <p:cNvPr id="28" name="AutoShape 4">
            <a:extLst>
              <a:ext uri="{FF2B5EF4-FFF2-40B4-BE49-F238E27FC236}">
                <a16:creationId xmlns:a16="http://schemas.microsoft.com/office/drawing/2014/main" id="{38AE3697-DF00-4A7E-BCB4-7198CEC89F3C}"/>
              </a:ext>
            </a:extLst>
          </p:cNvPr>
          <p:cNvSpPr/>
          <p:nvPr/>
        </p:nvSpPr>
        <p:spPr>
          <a:xfrm>
            <a:off x="2397093" y="5641899"/>
            <a:ext cx="2209800" cy="45719"/>
          </a:xfrm>
          <a:prstGeom prst="rect">
            <a:avLst/>
          </a:prstGeom>
          <a:solidFill>
            <a:srgbClr val="ECA766"/>
          </a:solidFill>
        </p:spPr>
      </p:sp>
      <p:sp>
        <p:nvSpPr>
          <p:cNvPr id="29" name="Rectangle 28">
            <a:extLst>
              <a:ext uri="{FF2B5EF4-FFF2-40B4-BE49-F238E27FC236}">
                <a16:creationId xmlns:a16="http://schemas.microsoft.com/office/drawing/2014/main" id="{E9F4FD17-16F9-4E48-886F-FFC30D4CD8FF}"/>
              </a:ext>
            </a:extLst>
          </p:cNvPr>
          <p:cNvSpPr/>
          <p:nvPr/>
        </p:nvSpPr>
        <p:spPr>
          <a:xfrm>
            <a:off x="1729916" y="1915326"/>
            <a:ext cx="9829800" cy="2554545"/>
          </a:xfrm>
          <a:prstGeom prst="rect">
            <a:avLst/>
          </a:prstGeom>
        </p:spPr>
        <p:txBody>
          <a:bodyPr wrap="square" anchor="t">
            <a:spAutoFit/>
          </a:bodyPr>
          <a:lstStyle/>
          <a:p>
            <a:r>
              <a:rPr lang="en-US" sz="3200" dirty="0">
                <a:solidFill>
                  <a:srgbClr val="FEE9D6"/>
                </a:solidFill>
                <a:latin typeface="Modern Love Caps" panose="04070805081001020A01" pitchFamily="82" charset="0"/>
              </a:rPr>
              <a:t>The Hate U Give by Angie Thomas ​(13+)</a:t>
            </a:r>
          </a:p>
          <a:p>
            <a:endParaRPr lang="en-US" sz="3200" dirty="0">
              <a:solidFill>
                <a:srgbClr val="FEE9D6"/>
              </a:solidFill>
              <a:latin typeface="Modern Love Caps" panose="04070805081001020A01" pitchFamily="82" charset="0"/>
            </a:endParaRPr>
          </a:p>
          <a:p>
            <a:r>
              <a:rPr lang="en-US" sz="3200" dirty="0">
                <a:solidFill>
                  <a:srgbClr val="FEE9D6"/>
                </a:solidFill>
                <a:latin typeface="Modern Love Caps" panose="04070805081001020A01" pitchFamily="82" charset="0"/>
              </a:rPr>
              <a:t>Genesis Begins by Alicia D. Williams (11+)​</a:t>
            </a:r>
          </a:p>
          <a:p>
            <a:endParaRPr lang="en-US" sz="3200" dirty="0">
              <a:solidFill>
                <a:srgbClr val="FEE9D6"/>
              </a:solidFill>
              <a:latin typeface="Modern Love Caps" panose="04070805081001020A01" pitchFamily="82" charset="0"/>
            </a:endParaRPr>
          </a:p>
          <a:p>
            <a:r>
              <a:rPr lang="en-US" sz="3200" dirty="0">
                <a:solidFill>
                  <a:srgbClr val="FEE9D6"/>
                </a:solidFill>
                <a:latin typeface="Modern Love Caps"/>
              </a:rPr>
              <a:t>The Comic Series, </a:t>
            </a:r>
            <a:r>
              <a:rPr lang="en-US" sz="3200" dirty="0" err="1">
                <a:solidFill>
                  <a:srgbClr val="FEE9D6"/>
                </a:solidFill>
                <a:latin typeface="Modern Love Caps"/>
              </a:rPr>
              <a:t>b.b.</a:t>
            </a:r>
            <a:r>
              <a:rPr lang="en-US" sz="3200" dirty="0">
                <a:solidFill>
                  <a:srgbClr val="FEE9D6"/>
                </a:solidFill>
                <a:latin typeface="Modern Love Caps"/>
              </a:rPr>
              <a:t> free by Boom Studios (Young Adult) </a:t>
            </a:r>
            <a:endParaRPr lang="en-US" sz="3200" dirty="0">
              <a:solidFill>
                <a:srgbClr val="FEE9D6"/>
              </a:solidFill>
              <a:latin typeface="Modern Love Caps" panose="04070805081001020A01" pitchFamily="82" charset="0"/>
            </a:endParaRPr>
          </a:p>
        </p:txBody>
      </p:sp>
      <p:sp>
        <p:nvSpPr>
          <p:cNvPr id="31" name="Rectangle 30">
            <a:extLst>
              <a:ext uri="{FF2B5EF4-FFF2-40B4-BE49-F238E27FC236}">
                <a16:creationId xmlns:a16="http://schemas.microsoft.com/office/drawing/2014/main" id="{536A4752-5FD6-455D-B9FD-739307FC965E}"/>
              </a:ext>
            </a:extLst>
          </p:cNvPr>
          <p:cNvSpPr/>
          <p:nvPr/>
        </p:nvSpPr>
        <p:spPr>
          <a:xfrm>
            <a:off x="1729916" y="6014249"/>
            <a:ext cx="9144000" cy="3539430"/>
          </a:xfrm>
          <a:prstGeom prst="rect">
            <a:avLst/>
          </a:prstGeom>
        </p:spPr>
        <p:txBody>
          <a:bodyPr>
            <a:spAutoFit/>
          </a:bodyPr>
          <a:lstStyle/>
          <a:p>
            <a:r>
              <a:rPr lang="en-US" sz="3200" dirty="0">
                <a:solidFill>
                  <a:srgbClr val="FEE9D6"/>
                </a:solidFill>
                <a:latin typeface="Modern Love Caps" panose="04070805081001020A01" pitchFamily="82" charset="0"/>
              </a:rPr>
              <a:t>Black-</a:t>
            </a:r>
            <a:r>
              <a:rPr lang="en-US" sz="3200" dirty="0" err="1">
                <a:solidFill>
                  <a:srgbClr val="FEE9D6"/>
                </a:solidFill>
                <a:latin typeface="Modern Love Caps" panose="04070805081001020A01" pitchFamily="82" charset="0"/>
              </a:rPr>
              <a:t>ish</a:t>
            </a:r>
            <a:r>
              <a:rPr lang="en-US" sz="3200" dirty="0">
                <a:solidFill>
                  <a:srgbClr val="FEE9D6"/>
                </a:solidFill>
                <a:latin typeface="Modern Love Caps" panose="04070805081001020A01" pitchFamily="82" charset="0"/>
              </a:rPr>
              <a:t> (TV Series, TV-PG)​</a:t>
            </a:r>
          </a:p>
          <a:p>
            <a:endParaRPr lang="en-US" sz="3200" dirty="0">
              <a:solidFill>
                <a:srgbClr val="FEE9D6"/>
              </a:solidFill>
              <a:latin typeface="Modern Love Caps" panose="04070805081001020A01" pitchFamily="82" charset="0"/>
            </a:endParaRPr>
          </a:p>
          <a:p>
            <a:r>
              <a:rPr lang="en-US" sz="3200" dirty="0">
                <a:solidFill>
                  <a:srgbClr val="FEE9D6"/>
                </a:solidFill>
                <a:latin typeface="Modern Love Caps" panose="04070805081001020A01" pitchFamily="82" charset="0"/>
              </a:rPr>
              <a:t>On My Block (TV Series, TV-14) ​</a:t>
            </a:r>
          </a:p>
          <a:p>
            <a:endParaRPr lang="en-US" sz="3200" dirty="0">
              <a:solidFill>
                <a:srgbClr val="FEE9D6"/>
              </a:solidFill>
              <a:latin typeface="Modern Love Caps" panose="04070805081001020A01" pitchFamily="82" charset="0"/>
            </a:endParaRPr>
          </a:p>
          <a:p>
            <a:r>
              <a:rPr lang="en-US" sz="3200" dirty="0">
                <a:solidFill>
                  <a:srgbClr val="FEE9D6"/>
                </a:solidFill>
                <a:latin typeface="Modern Love Caps" panose="04070805081001020A01" pitchFamily="82" charset="0"/>
              </a:rPr>
              <a:t>The Baby-sitters Club (2020 TV Series, TV-G) ​</a:t>
            </a:r>
          </a:p>
          <a:p>
            <a:endParaRPr lang="en-US" sz="3200" dirty="0">
              <a:solidFill>
                <a:srgbClr val="FEE9D6"/>
              </a:solidFill>
              <a:latin typeface="Modern Love Caps" panose="04070805081001020A01" pitchFamily="82" charset="0"/>
            </a:endParaRPr>
          </a:p>
          <a:p>
            <a:r>
              <a:rPr lang="en-US" sz="3200" dirty="0">
                <a:solidFill>
                  <a:srgbClr val="FEE9D6"/>
                </a:solidFill>
                <a:latin typeface="Modern Love Caps" panose="04070805081001020A01" pitchFamily="82" charset="0"/>
              </a:rPr>
              <a:t>The Hate U Give (Movie, PG-13)</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sp>
        <p:nvSpPr>
          <p:cNvPr id="3" name="TextBox 3"/>
          <p:cNvSpPr txBox="1"/>
          <p:nvPr/>
        </p:nvSpPr>
        <p:spPr>
          <a:xfrm>
            <a:off x="2209800" y="5940673"/>
            <a:ext cx="13411200" cy="3196773"/>
          </a:xfrm>
          <a:prstGeom prst="rect">
            <a:avLst/>
          </a:prstGeom>
        </p:spPr>
        <p:txBody>
          <a:bodyPr wrap="square" lIns="0" tIns="0" rIns="0" bIns="0" rtlCol="0" anchor="t">
            <a:spAutoFit/>
          </a:bodyPr>
          <a:lstStyle/>
          <a:p>
            <a:pPr algn="ctr">
              <a:lnSpc>
                <a:spcPts val="4160"/>
              </a:lnSpc>
            </a:pPr>
            <a:r>
              <a:rPr lang="en-US" sz="3200" spc="252" dirty="0">
                <a:solidFill>
                  <a:srgbClr val="FEE9D6"/>
                </a:solidFill>
                <a:latin typeface="Arsenal"/>
              </a:rPr>
              <a:t>Thank you for sharing your experience and holding space for others in our troop! ​</a:t>
            </a:r>
          </a:p>
          <a:p>
            <a:pPr algn="ctr">
              <a:lnSpc>
                <a:spcPts val="4160"/>
              </a:lnSpc>
            </a:pPr>
            <a:endParaRPr lang="en-US" sz="3200" spc="252" dirty="0">
              <a:solidFill>
                <a:srgbClr val="FEE9D6"/>
              </a:solidFill>
              <a:latin typeface="Arsenal"/>
            </a:endParaRPr>
          </a:p>
          <a:p>
            <a:pPr algn="ctr">
              <a:lnSpc>
                <a:spcPts val="4160"/>
              </a:lnSpc>
            </a:pPr>
            <a:r>
              <a:rPr lang="en-US" sz="3200" spc="252" dirty="0">
                <a:solidFill>
                  <a:srgbClr val="FEE9D6"/>
                </a:solidFill>
                <a:latin typeface="Arsenal"/>
              </a:rPr>
              <a:t>As we finish this meeting, it’s important that we don’t share any of the experiences and stories that we’ve heard from others without their permission. </a:t>
            </a:r>
          </a:p>
        </p:txBody>
      </p:sp>
      <p:pic>
        <p:nvPicPr>
          <p:cNvPr id="5" name="Picture 5"/>
          <p:cNvPicPr>
            <a:picLocks noChangeAspect="1"/>
          </p:cNvPicPr>
          <p:nvPr/>
        </p:nvPicPr>
        <p:blipFill>
          <a:blip r:embed="rId4"/>
          <a:srcRect/>
          <a:stretch>
            <a:fillRect/>
          </a:stretch>
        </p:blipFill>
        <p:spPr>
          <a:xfrm rot="-5400000">
            <a:off x="15617349" y="-1470733"/>
            <a:ext cx="7189384" cy="6039082"/>
          </a:xfrm>
          <a:prstGeom prst="rect">
            <a:avLst/>
          </a:prstGeom>
        </p:spPr>
      </p:pic>
      <p:pic>
        <p:nvPicPr>
          <p:cNvPr id="6" name="Picture 6"/>
          <p:cNvPicPr>
            <a:picLocks noChangeAspect="1"/>
          </p:cNvPicPr>
          <p:nvPr/>
        </p:nvPicPr>
        <p:blipFill>
          <a:blip r:embed="rId4"/>
          <a:srcRect/>
          <a:stretch>
            <a:fillRect/>
          </a:stretch>
        </p:blipFill>
        <p:spPr>
          <a:xfrm rot="-5400000">
            <a:off x="-4694977" y="6765379"/>
            <a:ext cx="7189384" cy="6039082"/>
          </a:xfrm>
          <a:prstGeom prst="rect">
            <a:avLst/>
          </a:prstGeom>
        </p:spPr>
      </p:pic>
      <p:sp>
        <p:nvSpPr>
          <p:cNvPr id="7" name="TextBox 3">
            <a:extLst>
              <a:ext uri="{FF2B5EF4-FFF2-40B4-BE49-F238E27FC236}">
                <a16:creationId xmlns:a16="http://schemas.microsoft.com/office/drawing/2014/main" id="{B6DDD7FA-9F5D-4E28-AA1D-AF7A4BC0840F}"/>
              </a:ext>
            </a:extLst>
          </p:cNvPr>
          <p:cNvSpPr txBox="1"/>
          <p:nvPr/>
        </p:nvSpPr>
        <p:spPr>
          <a:xfrm>
            <a:off x="609600" y="502080"/>
            <a:ext cx="16535400" cy="1853713"/>
          </a:xfrm>
          <a:prstGeom prst="rect">
            <a:avLst/>
          </a:prstGeom>
        </p:spPr>
        <p:txBody>
          <a:bodyPr wrap="square" lIns="0" tIns="0" rIns="0" bIns="0" rtlCol="0" anchor="t">
            <a:spAutoFit/>
          </a:bodyPr>
          <a:lstStyle/>
          <a:p>
            <a:pPr algn="ctr">
              <a:lnSpc>
                <a:spcPts val="7200"/>
              </a:lnSpc>
            </a:pPr>
            <a:r>
              <a:rPr lang="en-US" sz="7200" spc="-215" dirty="0">
                <a:solidFill>
                  <a:srgbClr val="FEE9D6"/>
                </a:solidFill>
                <a:latin typeface="Noto Serif Display Black"/>
              </a:rPr>
              <a:t>Yay! We’ve Earned our Diverse. Inclusive. Together. Patch!</a:t>
            </a:r>
          </a:p>
        </p:txBody>
      </p:sp>
      <p:pic>
        <p:nvPicPr>
          <p:cNvPr id="8" name="Picture 2">
            <a:extLst>
              <a:ext uri="{FF2B5EF4-FFF2-40B4-BE49-F238E27FC236}">
                <a16:creationId xmlns:a16="http://schemas.microsoft.com/office/drawing/2014/main" id="{3B4D27C1-6631-4BF1-B04B-F10DF9871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705100"/>
            <a:ext cx="6497664"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4A1DD-641E-4707-A770-2C1B1BDAEC10}"/>
              </a:ext>
            </a:extLst>
          </p:cNvPr>
          <p:cNvSpPr/>
          <p:nvPr/>
        </p:nvSpPr>
        <p:spPr>
          <a:xfrm>
            <a:off x="533400" y="2628900"/>
            <a:ext cx="17221200" cy="5940088"/>
          </a:xfrm>
          <a:prstGeom prst="rect">
            <a:avLst/>
          </a:prstGeom>
        </p:spPr>
        <p:txBody>
          <a:bodyPr wrap="square">
            <a:spAutoFit/>
          </a:bodyPr>
          <a:lstStyle/>
          <a:p>
            <a:pPr fontAlgn="base"/>
            <a:r>
              <a:rPr lang="en-US" sz="3600" b="1" dirty="0">
                <a:solidFill>
                  <a:srgbClr val="00B050"/>
                </a:solidFill>
                <a:latin typeface="Trefoil Sans" panose="00000500000000000000" pitchFamily="50" charset="0"/>
              </a:rPr>
              <a:t>Prep</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Before the meeting, familiarize yourself with the content and terms. The additional resource information will be helpful to read and engage in prior to the meeting so that you feel ready to facilitate conversations about identities including discussions on racism. ​</a:t>
            </a:r>
            <a:endParaRPr lang="en-US" sz="2800" dirty="0">
              <a:solidFill>
                <a:srgbClr val="000000"/>
              </a:solidFill>
              <a:latin typeface="Arial" panose="020B0604020202020204" pitchFamily="34" charset="0"/>
            </a:endParaRPr>
          </a:p>
          <a:p>
            <a:pPr fontAlgn="base"/>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Fill out your own our personal and social identity wheels as examples to show the group (optional)​</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endParaRPr lang="en-US" sz="2800" dirty="0">
              <a:solidFill>
                <a:srgbClr val="000000"/>
              </a:solidFill>
              <a:latin typeface="Calibri" panose="020F0502020204030204" pitchFamily="34" charset="0"/>
            </a:endParaRPr>
          </a:p>
          <a:p>
            <a:pPr fontAlgn="base"/>
            <a:endParaRPr lang="en-US" sz="2800" dirty="0">
              <a:solidFill>
                <a:srgbClr val="000000"/>
              </a:solidFill>
              <a:latin typeface="Arial" panose="020B0604020202020204" pitchFamily="34" charset="0"/>
            </a:endParaRPr>
          </a:p>
          <a:p>
            <a:pPr fontAlgn="base"/>
            <a:r>
              <a:rPr lang="en-US" sz="3600" b="1" dirty="0">
                <a:solidFill>
                  <a:srgbClr val="00B050"/>
                </a:solidFill>
                <a:latin typeface="Trefoil Sans" panose="00000500000000000000" pitchFamily="50" charset="0"/>
              </a:rPr>
              <a:t>Resources for Facilitation</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4"/>
              </a:rPr>
              <a:t>How To Talk to Kids about Racism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5"/>
              </a:rPr>
              <a:t>Resources for Talking about Racism and Racialized Violence with Kids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6"/>
              </a:rPr>
              <a:t>Establishing Brave Spaces: The Roles of Safety and Comfort in Dialogue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7"/>
              </a:rPr>
              <a:t>Microaggressions Are A Big Deal: How To Talk Them Out And When To Walk Away </a:t>
            </a:r>
            <a:endParaRPr lang="en-US" sz="2800" b="0" i="0" dirty="0">
              <a:solidFill>
                <a:srgbClr val="000000"/>
              </a:solidFill>
              <a:effectLst/>
              <a:latin typeface="Arial" panose="020B0604020202020204" pitchFamily="34" charset="0"/>
            </a:endParaRPr>
          </a:p>
        </p:txBody>
      </p:sp>
      <p:sp>
        <p:nvSpPr>
          <p:cNvPr id="3" name="Rectangle 2">
            <a:extLst>
              <a:ext uri="{FF2B5EF4-FFF2-40B4-BE49-F238E27FC236}">
                <a16:creationId xmlns:a16="http://schemas.microsoft.com/office/drawing/2014/main" id="{A0F2406E-8F35-4527-8411-5EAB54ABEA74}"/>
              </a:ext>
            </a:extLst>
          </p:cNvPr>
          <p:cNvSpPr/>
          <p:nvPr/>
        </p:nvSpPr>
        <p:spPr>
          <a:xfrm>
            <a:off x="4128845" y="571500"/>
            <a:ext cx="10030310" cy="707886"/>
          </a:xfrm>
          <a:prstGeom prst="rect">
            <a:avLst/>
          </a:prstGeom>
          <a:ln w="38100">
            <a:solidFill>
              <a:srgbClr val="00B050"/>
            </a:solidFill>
            <a:prstDash val="solid"/>
          </a:ln>
        </p:spPr>
        <p:txBody>
          <a:bodyPr wrap="none">
            <a:spAutoFit/>
          </a:bodyPr>
          <a:lstStyle/>
          <a:p>
            <a:pPr algn="ctr"/>
            <a:r>
              <a:rPr lang="en-US" sz="4000" b="1" dirty="0">
                <a:solidFill>
                  <a:srgbClr val="000000"/>
                </a:solidFill>
                <a:latin typeface="Trefoil Sans" panose="00000500000000000000" pitchFamily="50" charset="0"/>
              </a:rPr>
              <a:t>Preparation &amp; Resources For Facilitation</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41579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C82CB31-66E8-47B5-9E68-996DBC41E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86900"/>
            <a:ext cx="1247775"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E5785BC-6AC2-4EEF-8ED4-672626CC48C7}"/>
              </a:ext>
            </a:extLst>
          </p:cNvPr>
          <p:cNvGraphicFramePr>
            <a:graphicFrameLocks noGrp="1"/>
          </p:cNvGraphicFramePr>
          <p:nvPr>
            <p:extLst>
              <p:ext uri="{D42A27DB-BD31-4B8C-83A1-F6EECF244321}">
                <p14:modId xmlns:p14="http://schemas.microsoft.com/office/powerpoint/2010/main" val="3847293727"/>
              </p:ext>
            </p:extLst>
          </p:nvPr>
        </p:nvGraphicFramePr>
        <p:xfrm>
          <a:off x="533400" y="1714500"/>
          <a:ext cx="16992600" cy="7543799"/>
        </p:xfrm>
        <a:graphic>
          <a:graphicData uri="http://schemas.openxmlformats.org/drawingml/2006/table">
            <a:tbl>
              <a:tblPr/>
              <a:tblGrid>
                <a:gridCol w="4156139">
                  <a:extLst>
                    <a:ext uri="{9D8B030D-6E8A-4147-A177-3AD203B41FA5}">
                      <a16:colId xmlns:a16="http://schemas.microsoft.com/office/drawing/2014/main" val="3863448390"/>
                    </a:ext>
                  </a:extLst>
                </a:gridCol>
                <a:gridCol w="3143938">
                  <a:extLst>
                    <a:ext uri="{9D8B030D-6E8A-4147-A177-3AD203B41FA5}">
                      <a16:colId xmlns:a16="http://schemas.microsoft.com/office/drawing/2014/main" val="2288305906"/>
                    </a:ext>
                  </a:extLst>
                </a:gridCol>
                <a:gridCol w="1917034">
                  <a:extLst>
                    <a:ext uri="{9D8B030D-6E8A-4147-A177-3AD203B41FA5}">
                      <a16:colId xmlns:a16="http://schemas.microsoft.com/office/drawing/2014/main" val="983395060"/>
                    </a:ext>
                  </a:extLst>
                </a:gridCol>
                <a:gridCol w="7775489">
                  <a:extLst>
                    <a:ext uri="{9D8B030D-6E8A-4147-A177-3AD203B41FA5}">
                      <a16:colId xmlns:a16="http://schemas.microsoft.com/office/drawing/2014/main" val="2012028080"/>
                    </a:ext>
                  </a:extLst>
                </a:gridCol>
              </a:tblGrid>
              <a:tr h="668438">
                <a:tc>
                  <a:txBody>
                    <a:bodyPr/>
                    <a:lstStyle/>
                    <a:p>
                      <a:pPr algn="l" rtl="0" fontAlgn="base"/>
                      <a:r>
                        <a:rPr lang="en-US" sz="2000" b="1" i="0">
                          <a:solidFill>
                            <a:srgbClr val="FFFFFF"/>
                          </a:solidFill>
                          <a:effectLst/>
                          <a:latin typeface="Trefoil Sans" panose="00000500000000000000" pitchFamily="50" charset="0"/>
                        </a:rPr>
                        <a:t>Activity</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dirty="0">
                          <a:solidFill>
                            <a:srgbClr val="FFFFFF"/>
                          </a:solidFill>
                          <a:effectLst/>
                          <a:latin typeface="Trefoil Sans" panose="00000500000000000000" pitchFamily="50" charset="0"/>
                        </a:rPr>
                        <a:t>Slide Number</a:t>
                      </a:r>
                      <a:r>
                        <a:rPr lang="en-US" sz="2000" b="0" i="0" dirty="0">
                          <a:solidFill>
                            <a:srgbClr val="FFFFFF"/>
                          </a:solidFill>
                          <a:effectLst/>
                          <a:latin typeface="Trefoil Sans" panose="00000500000000000000" pitchFamily="50" charset="0"/>
                        </a:rPr>
                        <a:t>​</a:t>
                      </a:r>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a:solidFill>
                            <a:srgbClr val="FFFFFF"/>
                          </a:solidFill>
                          <a:effectLst/>
                          <a:latin typeface="Trefoil Sans" panose="00000500000000000000" pitchFamily="50" charset="0"/>
                        </a:rPr>
                        <a:t>Time</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a:solidFill>
                            <a:srgbClr val="FFFFFF"/>
                          </a:solidFill>
                          <a:effectLst/>
                          <a:latin typeface="Trefoil Sans" panose="00000500000000000000" pitchFamily="50" charset="0"/>
                        </a:rPr>
                        <a:t>Notes</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46126602"/>
                  </a:ext>
                </a:extLst>
              </a:tr>
              <a:tr h="668438">
                <a:tc>
                  <a:txBody>
                    <a:bodyPr/>
                    <a:lstStyle/>
                    <a:p>
                      <a:pPr algn="l" rtl="0" fontAlgn="base"/>
                      <a:r>
                        <a:rPr lang="en-US" sz="2000" b="0" i="0">
                          <a:solidFill>
                            <a:srgbClr val="000000"/>
                          </a:solidFill>
                          <a:effectLst/>
                          <a:latin typeface="Trefoil Sans" panose="00000500000000000000" pitchFamily="50" charset="0"/>
                        </a:rPr>
                        <a:t>Intro/Promise &amp; Law</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Slides 5-7​</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77621"/>
                  </a:ext>
                </a:extLst>
              </a:tr>
              <a:tr h="668438">
                <a:tc>
                  <a:txBody>
                    <a:bodyPr/>
                    <a:lstStyle/>
                    <a:p>
                      <a:pPr algn="l" rtl="0" fontAlgn="base"/>
                      <a:r>
                        <a:rPr lang="en-US" sz="2000" b="0" i="0">
                          <a:solidFill>
                            <a:srgbClr val="000000"/>
                          </a:solidFill>
                          <a:effectLst/>
                          <a:latin typeface="Trefoil Sans" panose="00000500000000000000" pitchFamily="50" charset="0"/>
                        </a:rPr>
                        <a:t>Icebreaker</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Slide 8​</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10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97103"/>
                  </a:ext>
                </a:extLst>
              </a:tr>
              <a:tr h="954911">
                <a:tc>
                  <a:txBody>
                    <a:bodyPr/>
                    <a:lstStyle/>
                    <a:p>
                      <a:pPr algn="l" rtl="0" fontAlgn="base"/>
                      <a:r>
                        <a:rPr lang="en-US" sz="2000" b="0" i="0">
                          <a:solidFill>
                            <a:srgbClr val="000000"/>
                          </a:solidFill>
                          <a:effectLst/>
                          <a:latin typeface="Trefoil Sans" panose="00000500000000000000" pitchFamily="50" charset="0"/>
                        </a:rPr>
                        <a:t>Badge Overview</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 &amp; Ground Rules​</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Slides 9-10​</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936860"/>
                  </a:ext>
                </a:extLst>
              </a:tr>
              <a:tr h="954911">
                <a:tc>
                  <a:txBody>
                    <a:bodyPr/>
                    <a:lstStyle/>
                    <a:p>
                      <a:pPr algn="l" rtl="0" fontAlgn="base"/>
                      <a:r>
                        <a:rPr lang="en-US" sz="2000" b="0" i="0">
                          <a:solidFill>
                            <a:srgbClr val="000000"/>
                          </a:solidFill>
                          <a:effectLst/>
                          <a:latin typeface="Trefoil Sans" panose="00000500000000000000" pitchFamily="50" charset="0"/>
                        </a:rPr>
                        <a:t>Personal Identity Wheels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Slides 12-13</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25 min​</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Girls explore their personal identities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807937"/>
                  </a:ext>
                </a:extLst>
              </a:tr>
              <a:tr h="954911">
                <a:tc>
                  <a:txBody>
                    <a:bodyPr/>
                    <a:lstStyle/>
                    <a:p>
                      <a:pPr algn="l" rtl="0" fontAlgn="base"/>
                      <a:r>
                        <a:rPr lang="en-US" sz="2000" b="0" i="0">
                          <a:solidFill>
                            <a:srgbClr val="000000"/>
                          </a:solidFill>
                          <a:effectLst/>
                          <a:latin typeface="Trefoil Sans" panose="00000500000000000000" pitchFamily="50" charset="0"/>
                        </a:rPr>
                        <a:t>Social Identity Wheels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Slides 14-16​</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25 minutes</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Girls explore their social identities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137371"/>
                  </a:ext>
                </a:extLst>
              </a:tr>
              <a:tr h="954911">
                <a:tc>
                  <a:txBody>
                    <a:bodyPr/>
                    <a:lstStyle/>
                    <a:p>
                      <a:pPr algn="l" rtl="0" fontAlgn="base"/>
                      <a:r>
                        <a:rPr lang="en-US" sz="2000" b="0" i="0">
                          <a:solidFill>
                            <a:srgbClr val="000000"/>
                          </a:solidFill>
                          <a:effectLst/>
                          <a:latin typeface="Trefoil Sans" panose="00000500000000000000" pitchFamily="50" charset="0"/>
                        </a:rPr>
                        <a:t>What’s a Microaggression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Slides 17-19</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20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Girls learn about the hidden messages about microaggressions​</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989733"/>
                  </a:ext>
                </a:extLst>
              </a:tr>
              <a:tr h="668438">
                <a:tc>
                  <a:txBody>
                    <a:bodyPr/>
                    <a:lstStyle/>
                    <a:p>
                      <a:pPr algn="l" rtl="0" fontAlgn="base"/>
                      <a:r>
                        <a:rPr lang="en-US" sz="2000" b="0" i="0">
                          <a:solidFill>
                            <a:srgbClr val="000000"/>
                          </a:solidFill>
                          <a:effectLst/>
                          <a:latin typeface="Trefoil Sans" panose="00000500000000000000" pitchFamily="50" charset="0"/>
                        </a:rPr>
                        <a:t>Takeaways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20</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10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Closing debrief of the activities</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5835"/>
                  </a:ext>
                </a:extLst>
              </a:tr>
              <a:tr h="668438">
                <a:tc>
                  <a:txBody>
                    <a:bodyPr/>
                    <a:lstStyle/>
                    <a:p>
                      <a:pPr algn="l" rtl="0" fontAlgn="base"/>
                      <a:r>
                        <a:rPr lang="en-US" sz="2000" b="0" i="0">
                          <a:solidFill>
                            <a:srgbClr val="000000"/>
                          </a:solidFill>
                          <a:effectLst/>
                          <a:latin typeface="Trefoil Sans" panose="00000500000000000000" pitchFamily="50" charset="0"/>
                        </a:rPr>
                        <a:t>More to Explore </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21</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3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Additional ​resources to explore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246586"/>
                  </a:ext>
                </a:extLst>
              </a:tr>
              <a:tr h="381965">
                <a:tc>
                  <a:txBody>
                    <a:bodyPr/>
                    <a:lstStyle/>
                    <a:p>
                      <a:pPr algn="l" rtl="0" fontAlgn="base"/>
                      <a:r>
                        <a:rPr lang="en-US" sz="2000" b="0" i="0">
                          <a:solidFill>
                            <a:srgbClr val="000000"/>
                          </a:solidFill>
                          <a:effectLst/>
                          <a:latin typeface="Trefoil Sans" panose="00000500000000000000" pitchFamily="50" charset="0"/>
                        </a:rPr>
                        <a:t>Wrapping Up </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22</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 </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99764"/>
                  </a:ext>
                </a:extLst>
              </a:tr>
            </a:tbl>
          </a:graphicData>
        </a:graphic>
      </p:graphicFrame>
      <p:sp>
        <p:nvSpPr>
          <p:cNvPr id="3" name="Rectangle 2">
            <a:extLst>
              <a:ext uri="{FF2B5EF4-FFF2-40B4-BE49-F238E27FC236}">
                <a16:creationId xmlns:a16="http://schemas.microsoft.com/office/drawing/2014/main" id="{E373ED85-0E83-45F6-8AA9-F97723F8DF39}"/>
              </a:ext>
            </a:extLst>
          </p:cNvPr>
          <p:cNvSpPr/>
          <p:nvPr/>
        </p:nvSpPr>
        <p:spPr>
          <a:xfrm>
            <a:off x="2397602" y="674758"/>
            <a:ext cx="13492796" cy="707886"/>
          </a:xfrm>
          <a:prstGeom prst="rect">
            <a:avLst/>
          </a:prstGeom>
        </p:spPr>
        <p:txBody>
          <a:bodyPr wrap="none">
            <a:spAutoFit/>
          </a:bodyPr>
          <a:lstStyle/>
          <a:p>
            <a:r>
              <a:rPr lang="en-US" sz="4000" b="1" dirty="0">
                <a:solidFill>
                  <a:srgbClr val="03A64F"/>
                </a:solidFill>
                <a:latin typeface="Trefoil Sans" panose="00000500000000000000" pitchFamily="50" charset="0"/>
              </a:rPr>
              <a:t>Cadette Diverse. Inclusive. Together. Meeting Overview</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346737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1312506">
            <a:off x="-3096006" y="4085306"/>
            <a:ext cx="6954012" cy="8229600"/>
          </a:xfrm>
          <a:prstGeom prst="rect">
            <a:avLst/>
          </a:prstGeom>
        </p:spPr>
      </p:pic>
      <p:pic>
        <p:nvPicPr>
          <p:cNvPr id="3" name="Picture 3"/>
          <p:cNvPicPr>
            <a:picLocks noChangeAspect="1"/>
          </p:cNvPicPr>
          <p:nvPr/>
        </p:nvPicPr>
        <p:blipFill>
          <a:blip r:embed="rId5"/>
          <a:srcRect/>
          <a:stretch>
            <a:fillRect/>
          </a:stretch>
        </p:blipFill>
        <p:spPr>
          <a:xfrm>
            <a:off x="15817596" y="-1028700"/>
            <a:ext cx="7036308" cy="8229600"/>
          </a:xfrm>
          <a:prstGeom prst="rect">
            <a:avLst/>
          </a:prstGeom>
        </p:spPr>
      </p:pic>
      <p:sp>
        <p:nvSpPr>
          <p:cNvPr id="6" name="TextBox 6"/>
          <p:cNvSpPr txBox="1"/>
          <p:nvPr/>
        </p:nvSpPr>
        <p:spPr>
          <a:xfrm>
            <a:off x="4054761" y="1562606"/>
            <a:ext cx="10178475" cy="3046988"/>
          </a:xfrm>
          <a:prstGeom prst="rect">
            <a:avLst/>
          </a:prstGeom>
        </p:spPr>
        <p:txBody>
          <a:bodyPr wrap="square" lIns="0" tIns="0" rIns="0" bIns="0" rtlCol="0" anchor="t">
            <a:spAutoFit/>
          </a:bodyPr>
          <a:lstStyle/>
          <a:p>
            <a:pPr algn="ctr">
              <a:spcBef>
                <a:spcPct val="0"/>
              </a:spcBef>
            </a:pPr>
            <a:r>
              <a:rPr lang="en-US" sz="6600" b="1" spc="764" dirty="0">
                <a:latin typeface="Noto Serif Display Black" panose="020B0604020202020204"/>
                <a:ea typeface="Noto Serif Display Black" panose="020B0604020202020204"/>
                <a:cs typeface="Noto Serif Display Black" panose="020B0604020202020204"/>
              </a:rPr>
              <a:t>Cadette </a:t>
            </a:r>
          </a:p>
          <a:p>
            <a:pPr algn="ctr">
              <a:spcBef>
                <a:spcPct val="0"/>
              </a:spcBef>
            </a:pPr>
            <a:r>
              <a:rPr lang="en-US" sz="6600" b="1" spc="764" dirty="0" err="1">
                <a:latin typeface="Noto Serif Display Black" panose="020B0604020202020204"/>
                <a:ea typeface="Noto Serif Display Black" panose="020B0604020202020204"/>
                <a:cs typeface="Noto Serif Display Black" panose="020B0604020202020204"/>
              </a:rPr>
              <a:t>Diverse.Inclusive</a:t>
            </a:r>
            <a:r>
              <a:rPr lang="en-US" sz="6600" b="1" spc="764" dirty="0">
                <a:latin typeface="Noto Serif Display Black" panose="020B0604020202020204"/>
                <a:ea typeface="Noto Serif Display Black" panose="020B0604020202020204"/>
                <a:cs typeface="Noto Serif Display Black" panose="020B0604020202020204"/>
              </a:rPr>
              <a:t>. Together. Patch</a:t>
            </a:r>
          </a:p>
        </p:txBody>
      </p:sp>
      <p:pic>
        <p:nvPicPr>
          <p:cNvPr id="8" name="Picture 8"/>
          <p:cNvPicPr>
            <a:picLocks noChangeAspect="1"/>
          </p:cNvPicPr>
          <p:nvPr/>
        </p:nvPicPr>
        <p:blipFill>
          <a:blip r:embed="rId6"/>
          <a:srcRect/>
          <a:stretch>
            <a:fillRect/>
          </a:stretch>
        </p:blipFill>
        <p:spPr>
          <a:xfrm rot="-10800000">
            <a:off x="-504117" y="-266700"/>
            <a:ext cx="4114801" cy="4869588"/>
          </a:xfrm>
          <a:prstGeom prst="rect">
            <a:avLst/>
          </a:prstGeom>
        </p:spPr>
      </p:pic>
      <p:pic>
        <p:nvPicPr>
          <p:cNvPr id="9" name="Picture 9"/>
          <p:cNvPicPr>
            <a:picLocks noChangeAspect="1"/>
          </p:cNvPicPr>
          <p:nvPr/>
        </p:nvPicPr>
        <p:blipFill>
          <a:blip r:embed="rId7"/>
          <a:srcRect/>
          <a:stretch>
            <a:fillRect/>
          </a:stretch>
        </p:blipFill>
        <p:spPr>
          <a:xfrm rot="-10800000">
            <a:off x="13487400" y="6743700"/>
            <a:ext cx="4111392" cy="4808645"/>
          </a:xfrm>
          <a:prstGeom prst="rect">
            <a:avLst/>
          </a:prstGeom>
        </p:spPr>
      </p:pic>
      <p:pic>
        <p:nvPicPr>
          <p:cNvPr id="4098" name="Picture 2">
            <a:extLst>
              <a:ext uri="{FF2B5EF4-FFF2-40B4-BE49-F238E27FC236}">
                <a16:creationId xmlns:a16="http://schemas.microsoft.com/office/drawing/2014/main" id="{46BCAC0C-882C-4864-9C67-E656648273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4849" y="5712226"/>
            <a:ext cx="6718300" cy="32493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66489C9-7DE7-41CC-819A-DB5F502D6AA3}"/>
              </a:ext>
            </a:extLst>
          </p:cNvPr>
          <p:cNvSpPr/>
          <p:nvPr/>
        </p:nvSpPr>
        <p:spPr>
          <a:xfrm>
            <a:off x="6428254" y="4589613"/>
            <a:ext cx="5431491" cy="584775"/>
          </a:xfrm>
          <a:prstGeom prst="rect">
            <a:avLst/>
          </a:prstGeom>
        </p:spPr>
        <p:txBody>
          <a:bodyPr wrap="square">
            <a:spAutoFit/>
          </a:bodyPr>
          <a:lstStyle/>
          <a:p>
            <a:r>
              <a:rPr lang="en-US" b="1" dirty="0">
                <a:solidFill>
                  <a:srgbClr val="000000"/>
                </a:solidFill>
                <a:latin typeface="Trefoil Sans" panose="00000500000000000000" pitchFamily="50" charset="0"/>
              </a:rPr>
              <a:t> </a:t>
            </a:r>
            <a:r>
              <a:rPr lang="en-US" sz="3200" b="1" dirty="0">
                <a:solidFill>
                  <a:srgbClr val="E59E82"/>
                </a:solidFill>
                <a:latin typeface="Trefoil Sans" panose="00000500000000000000" pitchFamily="50" charset="0"/>
              </a:rPr>
              <a:t>Girl Scouts River Valleys </a:t>
            </a:r>
            <a:endParaRPr lang="en-US" sz="3200" b="1" dirty="0">
              <a:solidFill>
                <a:srgbClr val="E59E82"/>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3241080">
            <a:off x="-3210306" y="-1683979"/>
            <a:ext cx="6954012" cy="8229600"/>
          </a:xfrm>
          <a:prstGeom prst="rect">
            <a:avLst/>
          </a:prstGeom>
        </p:spPr>
      </p:pic>
      <p:sp>
        <p:nvSpPr>
          <p:cNvPr id="4" name="TextBox 4"/>
          <p:cNvSpPr txBox="1"/>
          <p:nvPr/>
        </p:nvSpPr>
        <p:spPr>
          <a:xfrm>
            <a:off x="2971800" y="1644190"/>
            <a:ext cx="10951543" cy="1033745"/>
          </a:xfrm>
          <a:prstGeom prst="rect">
            <a:avLst/>
          </a:prstGeom>
        </p:spPr>
        <p:txBody>
          <a:bodyPr wrap="square" lIns="0" tIns="0" rIns="0" bIns="0" rtlCol="0" anchor="t">
            <a:spAutoFit/>
          </a:bodyPr>
          <a:lstStyle/>
          <a:p>
            <a:pPr algn="ctr">
              <a:lnSpc>
                <a:spcPts val="8000"/>
              </a:lnSpc>
            </a:pPr>
            <a:r>
              <a:rPr lang="en-US" sz="8000" dirty="0">
                <a:solidFill>
                  <a:srgbClr val="FEE9D6"/>
                </a:solidFill>
                <a:latin typeface="Noto Serif Display Black"/>
              </a:rPr>
              <a:t>Girl Scout Promise</a:t>
            </a:r>
          </a:p>
        </p:txBody>
      </p:sp>
      <p:pic>
        <p:nvPicPr>
          <p:cNvPr id="6" name="Picture 6"/>
          <p:cNvPicPr>
            <a:picLocks noChangeAspect="1"/>
          </p:cNvPicPr>
          <p:nvPr/>
        </p:nvPicPr>
        <p:blipFill>
          <a:blip r:embed="rId4"/>
          <a:srcRect/>
          <a:stretch>
            <a:fillRect/>
          </a:stretch>
        </p:blipFill>
        <p:spPr>
          <a:xfrm rot="4272713">
            <a:off x="13577978" y="4426488"/>
            <a:ext cx="6954012" cy="8229600"/>
          </a:xfrm>
          <a:prstGeom prst="rect">
            <a:avLst/>
          </a:prstGeom>
        </p:spPr>
      </p:pic>
      <p:pic>
        <p:nvPicPr>
          <p:cNvPr id="7" name="Picture 7"/>
          <p:cNvPicPr>
            <a:picLocks noChangeAspect="1"/>
          </p:cNvPicPr>
          <p:nvPr/>
        </p:nvPicPr>
        <p:blipFill>
          <a:blip r:embed="rId4"/>
          <a:srcRect/>
          <a:stretch>
            <a:fillRect/>
          </a:stretch>
        </p:blipFill>
        <p:spPr>
          <a:xfrm rot="3241080">
            <a:off x="-3019806" y="-1493479"/>
            <a:ext cx="6954012" cy="8229600"/>
          </a:xfrm>
          <a:prstGeom prst="rect">
            <a:avLst/>
          </a:prstGeom>
        </p:spPr>
      </p:pic>
      <p:sp>
        <p:nvSpPr>
          <p:cNvPr id="8" name="TextBox 5">
            <a:extLst>
              <a:ext uri="{FF2B5EF4-FFF2-40B4-BE49-F238E27FC236}">
                <a16:creationId xmlns:a16="http://schemas.microsoft.com/office/drawing/2014/main" id="{599C0F0B-5BC3-447F-9EF2-5006F4587E38}"/>
              </a:ext>
            </a:extLst>
          </p:cNvPr>
          <p:cNvSpPr txBox="1"/>
          <p:nvPr/>
        </p:nvSpPr>
        <p:spPr>
          <a:xfrm>
            <a:off x="3642469" y="3086100"/>
            <a:ext cx="12375021" cy="5691430"/>
          </a:xfrm>
          <a:prstGeom prst="rect">
            <a:avLst/>
          </a:prstGeom>
        </p:spPr>
        <p:txBody>
          <a:bodyPr lIns="0" tIns="0" rIns="0" bIns="0" rtlCol="0" anchor="t">
            <a:spAutoFit/>
          </a:bodyPr>
          <a:lstStyle/>
          <a:p>
            <a:pPr>
              <a:lnSpc>
                <a:spcPts val="7954"/>
              </a:lnSpc>
            </a:pPr>
            <a:r>
              <a:rPr lang="en-US" sz="5681" spc="56" dirty="0">
                <a:solidFill>
                  <a:srgbClr val="FEE9D6"/>
                </a:solidFill>
                <a:latin typeface="Arsenal"/>
              </a:rPr>
              <a:t>On my honor, I will try: </a:t>
            </a:r>
          </a:p>
          <a:p>
            <a:pPr lvl="1">
              <a:lnSpc>
                <a:spcPts val="7954"/>
              </a:lnSpc>
            </a:pPr>
            <a:r>
              <a:rPr lang="en-US" sz="5681" spc="56" dirty="0">
                <a:solidFill>
                  <a:srgbClr val="FEE9D6"/>
                </a:solidFill>
                <a:latin typeface="Arsenal"/>
              </a:rPr>
              <a:t>To serve God* and my country,</a:t>
            </a:r>
          </a:p>
          <a:p>
            <a:pPr lvl="1">
              <a:lnSpc>
                <a:spcPts val="7954"/>
              </a:lnSpc>
            </a:pPr>
            <a:r>
              <a:rPr lang="en-US" sz="5681" spc="56" dirty="0">
                <a:solidFill>
                  <a:srgbClr val="FEE9D6"/>
                </a:solidFill>
                <a:latin typeface="Arsenal"/>
              </a:rPr>
              <a:t>To help people at all times, </a:t>
            </a:r>
          </a:p>
          <a:p>
            <a:pPr lvl="1">
              <a:lnSpc>
                <a:spcPts val="7954"/>
              </a:lnSpc>
            </a:pPr>
            <a:r>
              <a:rPr lang="en-US" sz="5681" spc="56" dirty="0">
                <a:solidFill>
                  <a:srgbClr val="FEE9D6"/>
                </a:solidFill>
                <a:latin typeface="Arsenal"/>
              </a:rPr>
              <a:t>And to live by the Girl Scout Law.</a:t>
            </a:r>
          </a:p>
          <a:p>
            <a:pPr lvl="1" algn="ctr">
              <a:lnSpc>
                <a:spcPts val="7954"/>
              </a:lnSpc>
            </a:pPr>
            <a:endParaRPr lang="en-US" sz="5681" spc="56" dirty="0">
              <a:solidFill>
                <a:srgbClr val="FEE9D6"/>
              </a:solidFill>
              <a:latin typeface="Arsenal"/>
            </a:endParaRPr>
          </a:p>
          <a:p>
            <a:pPr>
              <a:lnSpc>
                <a:spcPts val="3977"/>
              </a:lnSpc>
            </a:pPr>
            <a:endParaRPr lang="en-US" sz="5681" spc="56" dirty="0">
              <a:solidFill>
                <a:srgbClr val="FEE9D6"/>
              </a:solidFill>
              <a:latin typeface="Arsenal"/>
            </a:endParaRPr>
          </a:p>
        </p:txBody>
      </p:sp>
      <p:sp>
        <p:nvSpPr>
          <p:cNvPr id="9" name="TextBox 8">
            <a:extLst>
              <a:ext uri="{FF2B5EF4-FFF2-40B4-BE49-F238E27FC236}">
                <a16:creationId xmlns:a16="http://schemas.microsoft.com/office/drawing/2014/main" id="{13FF285D-1B9E-43CA-A547-5F56EECBAD7A}"/>
              </a:ext>
            </a:extLst>
          </p:cNvPr>
          <p:cNvSpPr txBox="1"/>
          <p:nvPr/>
        </p:nvSpPr>
        <p:spPr>
          <a:xfrm>
            <a:off x="-228600" y="8777530"/>
            <a:ext cx="13830300" cy="461729"/>
          </a:xfrm>
          <a:prstGeom prst="rect">
            <a:avLst/>
          </a:prstGeom>
        </p:spPr>
        <p:txBody>
          <a:bodyPr wrap="square" lIns="0" tIns="0" rIns="0" bIns="0" rtlCol="0" anchor="t">
            <a:spAutoFit/>
          </a:bodyPr>
          <a:lstStyle/>
          <a:p>
            <a:pPr algn="ctr">
              <a:lnSpc>
                <a:spcPts val="3919"/>
              </a:lnSpc>
              <a:spcBef>
                <a:spcPct val="0"/>
              </a:spcBef>
            </a:pPr>
            <a:r>
              <a:rPr lang="en-US" sz="2800" dirty="0">
                <a:solidFill>
                  <a:srgbClr val="FFFFFF"/>
                </a:solidFill>
                <a:latin typeface="Arsenal"/>
              </a:rPr>
              <a:t>*Members may substitute for the word God in accordance with their own spiritual beliefs.​​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sp>
        <p:nvSpPr>
          <p:cNvPr id="3" name="TextBox 3"/>
          <p:cNvSpPr txBox="1"/>
          <p:nvPr/>
        </p:nvSpPr>
        <p:spPr>
          <a:xfrm>
            <a:off x="4510364" y="574557"/>
            <a:ext cx="8200109" cy="994437"/>
          </a:xfrm>
          <a:prstGeom prst="rect">
            <a:avLst/>
          </a:prstGeom>
        </p:spPr>
        <p:txBody>
          <a:bodyPr lIns="0" tIns="0" rIns="0" bIns="0" rtlCol="0" anchor="t">
            <a:spAutoFit/>
          </a:bodyPr>
          <a:lstStyle/>
          <a:p>
            <a:pPr algn="ctr">
              <a:lnSpc>
                <a:spcPts val="8000"/>
              </a:lnSpc>
            </a:pPr>
            <a:r>
              <a:rPr lang="en-US" sz="8000" dirty="0">
                <a:solidFill>
                  <a:srgbClr val="5A352C"/>
                </a:solidFill>
                <a:latin typeface="Noto Serif Display Black"/>
              </a:rPr>
              <a:t>Girl Scout Law </a:t>
            </a:r>
          </a:p>
        </p:txBody>
      </p:sp>
      <p:pic>
        <p:nvPicPr>
          <p:cNvPr id="6" name="Picture 6"/>
          <p:cNvPicPr>
            <a:picLocks noChangeAspect="1"/>
          </p:cNvPicPr>
          <p:nvPr/>
        </p:nvPicPr>
        <p:blipFill>
          <a:blip r:embed="rId4"/>
          <a:srcRect/>
          <a:stretch>
            <a:fillRect/>
          </a:stretch>
        </p:blipFill>
        <p:spPr>
          <a:xfrm rot="-628809">
            <a:off x="14182344" y="-3943454"/>
            <a:ext cx="6954012" cy="8229600"/>
          </a:xfrm>
          <a:prstGeom prst="rect">
            <a:avLst/>
          </a:prstGeom>
        </p:spPr>
      </p:pic>
      <p:pic>
        <p:nvPicPr>
          <p:cNvPr id="7" name="Picture 7"/>
          <p:cNvPicPr>
            <a:picLocks noChangeAspect="1"/>
          </p:cNvPicPr>
          <p:nvPr/>
        </p:nvPicPr>
        <p:blipFill>
          <a:blip r:embed="rId5"/>
          <a:srcRect/>
          <a:stretch>
            <a:fillRect/>
          </a:stretch>
        </p:blipFill>
        <p:spPr>
          <a:xfrm rot="-628809">
            <a:off x="-3134106" y="3981346"/>
            <a:ext cx="6954012" cy="8229600"/>
          </a:xfrm>
          <a:prstGeom prst="rect">
            <a:avLst/>
          </a:prstGeom>
        </p:spPr>
      </p:pic>
      <p:sp>
        <p:nvSpPr>
          <p:cNvPr id="8" name="TextBox 5">
            <a:extLst>
              <a:ext uri="{FF2B5EF4-FFF2-40B4-BE49-F238E27FC236}">
                <a16:creationId xmlns:a16="http://schemas.microsoft.com/office/drawing/2014/main" id="{32036E9B-1221-4923-80C5-42A04313640A}"/>
              </a:ext>
            </a:extLst>
          </p:cNvPr>
          <p:cNvSpPr txBox="1"/>
          <p:nvPr/>
        </p:nvSpPr>
        <p:spPr>
          <a:xfrm>
            <a:off x="4796115" y="2095753"/>
            <a:ext cx="12080220" cy="7646323"/>
          </a:xfrm>
          <a:prstGeom prst="rect">
            <a:avLst/>
          </a:prstGeom>
        </p:spPr>
        <p:txBody>
          <a:bodyPr lIns="0" tIns="0" rIns="0" bIns="0" rtlCol="0" anchor="t">
            <a:spAutoFit/>
          </a:bodyPr>
          <a:lstStyle/>
          <a:p>
            <a:pPr>
              <a:lnSpc>
                <a:spcPts val="5040"/>
              </a:lnSpc>
            </a:pPr>
            <a:r>
              <a:rPr lang="en-US" sz="3600" i="1" spc="36" dirty="0">
                <a:solidFill>
                  <a:srgbClr val="5A352C"/>
                </a:solidFill>
                <a:latin typeface="Arsenal"/>
              </a:rPr>
              <a:t>I will do my best to be</a:t>
            </a:r>
          </a:p>
          <a:p>
            <a:pPr lvl="1">
              <a:lnSpc>
                <a:spcPts val="5040"/>
              </a:lnSpc>
            </a:pPr>
            <a:r>
              <a:rPr lang="en-US" sz="3600" spc="36" dirty="0">
                <a:solidFill>
                  <a:srgbClr val="5A352C"/>
                </a:solidFill>
                <a:latin typeface="Arsenal"/>
              </a:rPr>
              <a:t>honest and fair,</a:t>
            </a:r>
          </a:p>
          <a:p>
            <a:pPr lvl="1">
              <a:lnSpc>
                <a:spcPts val="5040"/>
              </a:lnSpc>
            </a:pPr>
            <a:r>
              <a:rPr lang="en-US" sz="3600" spc="36" dirty="0">
                <a:solidFill>
                  <a:srgbClr val="5A352C"/>
                </a:solidFill>
                <a:latin typeface="Arsenal"/>
              </a:rPr>
              <a:t>friendly and helpful,</a:t>
            </a:r>
          </a:p>
          <a:p>
            <a:pPr lvl="1">
              <a:lnSpc>
                <a:spcPts val="5040"/>
              </a:lnSpc>
            </a:pPr>
            <a:r>
              <a:rPr lang="en-US" sz="3600" spc="36" dirty="0">
                <a:solidFill>
                  <a:srgbClr val="5A352C"/>
                </a:solidFill>
                <a:latin typeface="Arsenal"/>
              </a:rPr>
              <a:t>considerate and caring,</a:t>
            </a:r>
          </a:p>
          <a:p>
            <a:pPr lvl="1">
              <a:lnSpc>
                <a:spcPts val="5040"/>
              </a:lnSpc>
            </a:pPr>
            <a:r>
              <a:rPr lang="en-US" sz="3600" spc="36" dirty="0">
                <a:solidFill>
                  <a:srgbClr val="5A352C"/>
                </a:solidFill>
                <a:latin typeface="Arsenal"/>
              </a:rPr>
              <a:t>courageous and strong, and</a:t>
            </a:r>
          </a:p>
          <a:p>
            <a:pPr lvl="1">
              <a:lnSpc>
                <a:spcPts val="5040"/>
              </a:lnSpc>
            </a:pPr>
            <a:r>
              <a:rPr lang="en-US" sz="3600" spc="36" dirty="0">
                <a:solidFill>
                  <a:srgbClr val="5A352C"/>
                </a:solidFill>
                <a:latin typeface="Arsenal"/>
              </a:rPr>
              <a:t>responsible for what I say and do,</a:t>
            </a:r>
          </a:p>
          <a:p>
            <a:pPr>
              <a:lnSpc>
                <a:spcPts val="5040"/>
              </a:lnSpc>
            </a:pPr>
            <a:r>
              <a:rPr lang="en-US" sz="3600" i="1" spc="36" dirty="0">
                <a:solidFill>
                  <a:srgbClr val="5A352C"/>
                </a:solidFill>
                <a:latin typeface="Arsenal"/>
              </a:rPr>
              <a:t>and to </a:t>
            </a:r>
          </a:p>
          <a:p>
            <a:pPr lvl="1">
              <a:lnSpc>
                <a:spcPts val="5040"/>
              </a:lnSpc>
            </a:pPr>
            <a:r>
              <a:rPr lang="en-US" sz="3600" spc="36" dirty="0">
                <a:solidFill>
                  <a:srgbClr val="5A352C"/>
                </a:solidFill>
                <a:latin typeface="Arsenal"/>
              </a:rPr>
              <a:t>respect myself and others, </a:t>
            </a:r>
          </a:p>
          <a:p>
            <a:pPr lvl="1">
              <a:lnSpc>
                <a:spcPts val="5040"/>
              </a:lnSpc>
            </a:pPr>
            <a:r>
              <a:rPr lang="en-US" sz="3600" spc="36" dirty="0">
                <a:solidFill>
                  <a:srgbClr val="5A352C"/>
                </a:solidFill>
                <a:latin typeface="Arsenal"/>
              </a:rPr>
              <a:t>respect authority, </a:t>
            </a:r>
          </a:p>
          <a:p>
            <a:pPr lvl="1">
              <a:lnSpc>
                <a:spcPts val="5040"/>
              </a:lnSpc>
            </a:pPr>
            <a:r>
              <a:rPr lang="en-US" sz="3600" spc="36" dirty="0">
                <a:solidFill>
                  <a:srgbClr val="5A352C"/>
                </a:solidFill>
                <a:latin typeface="Arsenal"/>
              </a:rPr>
              <a:t>use resources wisely, </a:t>
            </a:r>
          </a:p>
          <a:p>
            <a:pPr lvl="1">
              <a:lnSpc>
                <a:spcPts val="5040"/>
              </a:lnSpc>
            </a:pPr>
            <a:r>
              <a:rPr lang="en-US" sz="3600" spc="36" dirty="0">
                <a:solidFill>
                  <a:srgbClr val="5A352C"/>
                </a:solidFill>
                <a:latin typeface="Arsenal"/>
              </a:rPr>
              <a:t>make the world a better place, and</a:t>
            </a:r>
          </a:p>
          <a:p>
            <a:pPr lvl="1">
              <a:lnSpc>
                <a:spcPts val="5040"/>
              </a:lnSpc>
            </a:pPr>
            <a:r>
              <a:rPr lang="en-US" sz="3600" spc="36" dirty="0">
                <a:solidFill>
                  <a:srgbClr val="5A352C"/>
                </a:solidFill>
                <a:latin typeface="Arsenal"/>
              </a:rPr>
              <a:t>be a sister to every Girl Scout.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3442561">
            <a:off x="-2200656" y="-2895600"/>
            <a:ext cx="6954012" cy="8229600"/>
          </a:xfrm>
          <a:prstGeom prst="rect">
            <a:avLst/>
          </a:prstGeom>
        </p:spPr>
      </p:pic>
      <p:grpSp>
        <p:nvGrpSpPr>
          <p:cNvPr id="3" name="Group 3"/>
          <p:cNvGrpSpPr/>
          <p:nvPr/>
        </p:nvGrpSpPr>
        <p:grpSpPr>
          <a:xfrm>
            <a:off x="4612451" y="1866900"/>
            <a:ext cx="9063098" cy="4788778"/>
            <a:chOff x="-2" y="152400"/>
            <a:chExt cx="12084131" cy="6385036"/>
          </a:xfrm>
        </p:grpSpPr>
        <p:sp>
          <p:nvSpPr>
            <p:cNvPr id="4" name="TextBox 4"/>
            <p:cNvSpPr txBox="1"/>
            <p:nvPr/>
          </p:nvSpPr>
          <p:spPr>
            <a:xfrm>
              <a:off x="828253" y="152400"/>
              <a:ext cx="10427623" cy="1378327"/>
            </a:xfrm>
            <a:prstGeom prst="rect">
              <a:avLst/>
            </a:prstGeom>
          </p:spPr>
          <p:txBody>
            <a:bodyPr lIns="0" tIns="0" rIns="0" bIns="0" rtlCol="0" anchor="t">
              <a:spAutoFit/>
            </a:bodyPr>
            <a:lstStyle/>
            <a:p>
              <a:pPr algn="ctr">
                <a:lnSpc>
                  <a:spcPts val="8000"/>
                </a:lnSpc>
              </a:pPr>
              <a:r>
                <a:rPr lang="en-US" sz="8000" dirty="0">
                  <a:solidFill>
                    <a:srgbClr val="E59E82"/>
                  </a:solidFill>
                  <a:latin typeface="Noto Serif Display Black"/>
                </a:rPr>
                <a:t>Icebreaker</a:t>
              </a:r>
            </a:p>
          </p:txBody>
        </p:sp>
        <p:sp>
          <p:nvSpPr>
            <p:cNvPr id="5" name="TextBox 5"/>
            <p:cNvSpPr txBox="1"/>
            <p:nvPr/>
          </p:nvSpPr>
          <p:spPr>
            <a:xfrm>
              <a:off x="-2" y="2998006"/>
              <a:ext cx="12084131" cy="3539430"/>
            </a:xfrm>
            <a:prstGeom prst="rect">
              <a:avLst/>
            </a:prstGeom>
            <a:solidFill>
              <a:srgbClr val="E59E82"/>
            </a:solidFill>
          </p:spPr>
          <p:txBody>
            <a:bodyPr lIns="0" tIns="0" rIns="0" bIns="0" rtlCol="0" anchor="t">
              <a:spAutoFit/>
            </a:bodyPr>
            <a:lstStyle/>
            <a:p>
              <a:pPr algn="ctr">
                <a:lnSpc>
                  <a:spcPct val="150000"/>
                </a:lnSpc>
                <a:spcBef>
                  <a:spcPct val="0"/>
                </a:spcBef>
              </a:pPr>
              <a:r>
                <a:rPr lang="en-US" sz="6000" b="1" dirty="0">
                  <a:solidFill>
                    <a:schemeClr val="bg1"/>
                  </a:solidFill>
                  <a:latin typeface="Modern Love Caps" panose="04070805081001020A01" pitchFamily="82" charset="0"/>
                </a:rPr>
                <a:t>What's a new skill or hobby you’ve learned recently?</a:t>
              </a:r>
              <a:endParaRPr lang="en-US" sz="8800" b="1" spc="32" dirty="0">
                <a:solidFill>
                  <a:schemeClr val="bg1"/>
                </a:solidFill>
                <a:latin typeface="Modern Love Caps" panose="04070805081001020A01" pitchFamily="82" charset="0"/>
              </a:endParaRPr>
            </a:p>
          </p:txBody>
        </p:sp>
      </p:grpSp>
      <p:pic>
        <p:nvPicPr>
          <p:cNvPr id="6" name="Picture 6"/>
          <p:cNvPicPr>
            <a:picLocks noChangeAspect="1"/>
          </p:cNvPicPr>
          <p:nvPr/>
        </p:nvPicPr>
        <p:blipFill>
          <a:blip r:embed="rId5"/>
          <a:srcRect/>
          <a:stretch>
            <a:fillRect/>
          </a:stretch>
        </p:blipFill>
        <p:spPr>
          <a:xfrm rot="2215375">
            <a:off x="15039594" y="2932817"/>
            <a:ext cx="6954012" cy="82296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grpSp>
        <p:nvGrpSpPr>
          <p:cNvPr id="2" name="Group 2"/>
          <p:cNvGrpSpPr/>
          <p:nvPr/>
        </p:nvGrpSpPr>
        <p:grpSpPr>
          <a:xfrm>
            <a:off x="3375314" y="800100"/>
            <a:ext cx="11559885" cy="8801684"/>
            <a:chOff x="-52450" y="-2485381"/>
            <a:chExt cx="10427623" cy="10975546"/>
          </a:xfrm>
        </p:grpSpPr>
        <p:sp>
          <p:nvSpPr>
            <p:cNvPr id="3" name="TextBox 3"/>
            <p:cNvSpPr txBox="1"/>
            <p:nvPr/>
          </p:nvSpPr>
          <p:spPr>
            <a:xfrm>
              <a:off x="-52450" y="-2485381"/>
              <a:ext cx="10427623" cy="4114118"/>
            </a:xfrm>
            <a:prstGeom prst="rect">
              <a:avLst/>
            </a:prstGeom>
          </p:spPr>
          <p:txBody>
            <a:bodyPr lIns="0" tIns="0" rIns="0" bIns="0" rtlCol="0" anchor="t">
              <a:spAutoFit/>
            </a:bodyPr>
            <a:lstStyle/>
            <a:p>
              <a:pPr algn="ctr">
                <a:lnSpc>
                  <a:spcPts val="8000"/>
                </a:lnSpc>
              </a:pPr>
              <a:r>
                <a:rPr lang="en-US" sz="8000" dirty="0">
                  <a:solidFill>
                    <a:srgbClr val="FEE9D6"/>
                  </a:solidFill>
                  <a:latin typeface="Noto Serif Display Black"/>
                </a:rPr>
                <a:t>How Will We Earn This Patch? </a:t>
              </a:r>
            </a:p>
          </p:txBody>
        </p:sp>
        <p:sp>
          <p:nvSpPr>
            <p:cNvPr id="4" name="TextBox 4"/>
            <p:cNvSpPr txBox="1"/>
            <p:nvPr/>
          </p:nvSpPr>
          <p:spPr>
            <a:xfrm>
              <a:off x="681958" y="953769"/>
              <a:ext cx="8662170" cy="7536396"/>
            </a:xfrm>
            <a:prstGeom prst="rect">
              <a:avLst/>
            </a:prstGeom>
            <a:solidFill>
              <a:srgbClr val="E59E82"/>
            </a:solidFill>
          </p:spPr>
          <p:txBody>
            <a:bodyPr wrap="square" lIns="0" tIns="0" rIns="0" bIns="0" rtlCol="0" anchor="t">
              <a:spAutoFit/>
            </a:bodyPr>
            <a:lstStyle/>
            <a:p>
              <a:pPr marL="342900" indent="-342900" fontAlgn="base">
                <a:lnSpc>
                  <a:spcPct val="150000"/>
                </a:lnSpc>
                <a:buFont typeface="+mj-lt"/>
                <a:buAutoNum type="arabicPeriod"/>
              </a:pPr>
              <a:r>
                <a:rPr lang="en-US" sz="4800" b="1" dirty="0">
                  <a:latin typeface="Modern Love Caps" panose="04070805081001020A01" pitchFamily="82" charset="0"/>
                </a:rPr>
                <a:t> Setting Ground Rules &amp; Expectations ​</a:t>
              </a:r>
            </a:p>
            <a:p>
              <a:pPr marL="342900" indent="-342900" fontAlgn="base">
                <a:lnSpc>
                  <a:spcPct val="150000"/>
                </a:lnSpc>
                <a:buFont typeface="+mj-lt"/>
                <a:buAutoNum type="arabicPeriod"/>
              </a:pPr>
              <a:r>
                <a:rPr lang="en-US" sz="4800" b="1" dirty="0">
                  <a:latin typeface="Modern Love Caps" panose="04070805081001020A01" pitchFamily="82" charset="0"/>
                </a:rPr>
                <a:t> Personal Identity Wheels ​</a:t>
              </a:r>
            </a:p>
            <a:p>
              <a:pPr marL="342900" indent="-342900" fontAlgn="base">
                <a:lnSpc>
                  <a:spcPct val="150000"/>
                </a:lnSpc>
                <a:buFont typeface="+mj-lt"/>
                <a:buAutoNum type="arabicPeriod"/>
              </a:pPr>
              <a:r>
                <a:rPr lang="en-US" sz="4800" b="1" dirty="0">
                  <a:latin typeface="Modern Love Caps" panose="04070805081001020A01" pitchFamily="82" charset="0"/>
                </a:rPr>
                <a:t> Social Identity Wheels ​</a:t>
              </a:r>
            </a:p>
            <a:p>
              <a:pPr marL="342900" indent="-342900" fontAlgn="base">
                <a:lnSpc>
                  <a:spcPct val="150000"/>
                </a:lnSpc>
                <a:buFont typeface="+mj-lt"/>
                <a:buAutoNum type="arabicPeriod"/>
              </a:pPr>
              <a:r>
                <a:rPr lang="en-US" sz="4800" b="1" dirty="0">
                  <a:latin typeface="Modern Love Caps" panose="04070805081001020A01" pitchFamily="82" charset="0"/>
                </a:rPr>
                <a:t> What’s a Microaggression?​</a:t>
              </a:r>
            </a:p>
            <a:p>
              <a:pPr marL="342900" indent="-342900" fontAlgn="base">
                <a:lnSpc>
                  <a:spcPct val="150000"/>
                </a:lnSpc>
                <a:buFont typeface="+mj-lt"/>
                <a:buAutoNum type="arabicPeriod"/>
              </a:pPr>
              <a:r>
                <a:rPr lang="en-US" sz="4800" b="1" dirty="0">
                  <a:latin typeface="Modern Love Caps" panose="04070805081001020A01" pitchFamily="82" charset="0"/>
                </a:rPr>
                <a:t> Takeaways &amp; Wrapping Up </a:t>
              </a:r>
            </a:p>
            <a:p>
              <a:pPr algn="ctr">
                <a:lnSpc>
                  <a:spcPts val="4160"/>
                </a:lnSpc>
              </a:pPr>
              <a:endParaRPr lang="en-US" sz="3200" spc="252" dirty="0">
                <a:solidFill>
                  <a:srgbClr val="FEE9D6"/>
                </a:solidFill>
                <a:latin typeface="Arsenal"/>
              </a:endParaRPr>
            </a:p>
          </p:txBody>
        </p:sp>
      </p:grpSp>
      <p:pic>
        <p:nvPicPr>
          <p:cNvPr id="5" name="Picture 5"/>
          <p:cNvPicPr>
            <a:picLocks noChangeAspect="1"/>
          </p:cNvPicPr>
          <p:nvPr/>
        </p:nvPicPr>
        <p:blipFill>
          <a:blip r:embed="rId4"/>
          <a:srcRect/>
          <a:stretch>
            <a:fillRect/>
          </a:stretch>
        </p:blipFill>
        <p:spPr>
          <a:xfrm rot="4472978">
            <a:off x="-2448306" y="-2514601"/>
            <a:ext cx="6954012" cy="8229600"/>
          </a:xfrm>
          <a:prstGeom prst="rect">
            <a:avLst/>
          </a:prstGeom>
        </p:spPr>
      </p:pic>
      <p:pic>
        <p:nvPicPr>
          <p:cNvPr id="6" name="Picture 6"/>
          <p:cNvPicPr>
            <a:picLocks noChangeAspect="1"/>
          </p:cNvPicPr>
          <p:nvPr/>
        </p:nvPicPr>
        <p:blipFill>
          <a:blip r:embed="rId4"/>
          <a:srcRect/>
          <a:stretch>
            <a:fillRect/>
          </a:stretch>
        </p:blipFill>
        <p:spPr>
          <a:xfrm rot="4472978">
            <a:off x="13782294" y="5143500"/>
            <a:ext cx="6954012" cy="82296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DC4F1C42362242A6C6B65E9A8A6654" ma:contentTypeVersion="14" ma:contentTypeDescription="Create a new document." ma:contentTypeScope="" ma:versionID="f238d5008c5413ac3e0585265b7d63b0">
  <xsd:schema xmlns:xsd="http://www.w3.org/2001/XMLSchema" xmlns:xs="http://www.w3.org/2001/XMLSchema" xmlns:p="http://schemas.microsoft.com/office/2006/metadata/properties" xmlns:ns2="62ea22f3-8c27-4f88-8d35-dd34ba299e3f" xmlns:ns3="bb12a9c8-dfbb-4a51-b352-0988ebe5ddce" targetNamespace="http://schemas.microsoft.com/office/2006/metadata/properties" ma:root="true" ma:fieldsID="c655387ea7cd5739a4e8588a94de3097" ns2:_="" ns3:_="">
    <xsd:import namespace="62ea22f3-8c27-4f88-8d35-dd34ba299e3f"/>
    <xsd:import namespace="bb12a9c8-dfbb-4a51-b352-0988ebe5ddce"/>
    <xsd:element name="properties">
      <xsd:complexType>
        <xsd:sequence>
          <xsd:element name="documentManagement">
            <xsd:complexType>
              <xsd:all>
                <xsd:element ref="ns2:PostType" minOccurs="0"/>
                <xsd:element ref="ns2:Post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2f3-8c27-4f88-8d35-dd34ba299e3f" elementFormDefault="qualified">
    <xsd:import namespace="http://schemas.microsoft.com/office/2006/documentManagement/types"/>
    <xsd:import namespace="http://schemas.microsoft.com/office/infopath/2007/PartnerControls"/>
    <xsd:element name="PostType" ma:index="8" nillable="true" ma:displayName="Post Type" ma:format="Dropdown" ma:internalName="PostType">
      <xsd:simpleType>
        <xsd:restriction base="dms:Choice">
          <xsd:enumeration value="Self-care"/>
          <xsd:enumeration value="Service"/>
          <xsd:enumeration value="Program"/>
        </xsd:restriction>
      </xsd:simpleType>
    </xsd:element>
    <xsd:element name="PostDate" ma:index="9" nillable="true" ma:displayName="Post Date" ma:format="Dropdown" ma:internalName="Post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2a9c8-dfbb-4a51-b352-0988ebe5dd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ostDate xmlns="62ea22f3-8c27-4f88-8d35-dd34ba299e3f" xsi:nil="true"/>
    <PostType xmlns="62ea22f3-8c27-4f88-8d35-dd34ba299e3f" xsi:nil="true"/>
  </documentManagement>
</p:properties>
</file>

<file path=customXml/itemProps1.xml><?xml version="1.0" encoding="utf-8"?>
<ds:datastoreItem xmlns:ds="http://schemas.openxmlformats.org/officeDocument/2006/customXml" ds:itemID="{A0CB6641-B5D1-44CE-82BA-5575DD61CEDE}">
  <ds:schemaRefs>
    <ds:schemaRef ds:uri="http://schemas.microsoft.com/sharepoint/v3/contenttype/forms"/>
  </ds:schemaRefs>
</ds:datastoreItem>
</file>

<file path=customXml/itemProps2.xml><?xml version="1.0" encoding="utf-8"?>
<ds:datastoreItem xmlns:ds="http://schemas.openxmlformats.org/officeDocument/2006/customXml" ds:itemID="{7FDB4819-22CE-4429-9AAE-1193398C6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a22f3-8c27-4f88-8d35-dd34ba299e3f"/>
    <ds:schemaRef ds:uri="bb12a9c8-dfbb-4a51-b352-0988ebe5d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8C643F-8258-44BC-9CA2-4711724B24DA}">
  <ds:schemaRefs>
    <ds:schemaRef ds:uri="http://schemas.microsoft.com/office/2006/metadata/properties"/>
    <ds:schemaRef ds:uri="http://schemas.microsoft.com/office/infopath/2007/PartnerControls"/>
    <ds:schemaRef ds:uri="62ea22f3-8c27-4f88-8d35-dd34ba299e3f"/>
  </ds:schemaRefs>
</ds:datastoreItem>
</file>

<file path=docProps/app.xml><?xml version="1.0" encoding="utf-8"?>
<Properties xmlns="http://schemas.openxmlformats.org/officeDocument/2006/extended-properties" xmlns:vt="http://schemas.openxmlformats.org/officeDocument/2006/docPropsVTypes">
  <TotalTime>867</TotalTime>
  <Words>2836</Words>
  <Application>Microsoft Office PowerPoint</Application>
  <PresentationFormat>Custom</PresentationFormat>
  <Paragraphs>314</Paragraphs>
  <Slides>22</Slides>
  <Notes>22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Modern Love Caps</vt:lpstr>
      <vt:lpstr>Arsenal Bold</vt:lpstr>
      <vt:lpstr>Trefoil Sans</vt:lpstr>
      <vt:lpstr>Arial</vt:lpstr>
      <vt:lpstr>Trefoil Sans Medium</vt:lpstr>
      <vt:lpstr>Segoe UI</vt:lpstr>
      <vt:lpstr>Noto Serif Display Black</vt:lpstr>
      <vt:lpstr>Calibri</vt:lpstr>
      <vt:lpstr>Arsenal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Schmall</dc:creator>
  <cp:lastModifiedBy>Emily Schmall</cp:lastModifiedBy>
  <cp:revision>46</cp:revision>
  <dcterms:created xsi:type="dcterms:W3CDTF">2006-08-16T00:00:00Z</dcterms:created>
  <dcterms:modified xsi:type="dcterms:W3CDTF">2020-08-07T19:14:20Z</dcterms:modified>
  <dc:identifier>DAEDXT8qMIE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04D33780-506F-48D3-83D7-581E9CE94DC8</vt:lpwstr>
  </property>
  <property fmtid="{D5CDD505-2E9C-101B-9397-08002B2CF9AE}" pid="3" name="ArticulatePath">
    <vt:lpwstr>Untitled design (2)</vt:lpwstr>
  </property>
  <property fmtid="{D5CDD505-2E9C-101B-9397-08002B2CF9AE}" pid="4" name="ContentTypeId">
    <vt:lpwstr>0x010100F9DC4F1C42362242A6C6B65E9A8A6654</vt:lpwstr>
  </property>
</Properties>
</file>