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8288000" cy="10287000"/>
  <p:notesSz cx="6858000" cy="9144000"/>
  <p:embeddedFontLst>
    <p:embeddedFont>
      <p:font typeface="Girl Scout 2" panose="020B0604020202020204" charset="0"/>
      <p:regular r:id="rId23"/>
    </p:embeddedFont>
    <p:embeddedFont>
      <p:font typeface="Girl Scout 3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6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D64488-97AC-4062-BE40-2334203369E8}" v="7" dt="2025-10-14T17:01:42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my Freese" userId="S::tammy.freese@girlscoutsrv.org::14393df6-8461-498f-bc7c-965fc858c3e8" providerId="AD" clId="Web-{C1D64488-97AC-4062-BE40-2334203369E8}"/>
    <pc:docChg chg="modSld">
      <pc:chgData name="Tammy Freese" userId="S::tammy.freese@girlscoutsrv.org::14393df6-8461-498f-bc7c-965fc858c3e8" providerId="AD" clId="Web-{C1D64488-97AC-4062-BE40-2334203369E8}" dt="2025-10-14T17:01:39.368" v="2" actId="20577"/>
      <pc:docMkLst>
        <pc:docMk/>
      </pc:docMkLst>
      <pc:sldChg chg="modSp">
        <pc:chgData name="Tammy Freese" userId="S::tammy.freese@girlscoutsrv.org::14393df6-8461-498f-bc7c-965fc858c3e8" providerId="AD" clId="Web-{C1D64488-97AC-4062-BE40-2334203369E8}" dt="2025-10-14T17:01:29.571" v="1" actId="20577"/>
        <pc:sldMkLst>
          <pc:docMk/>
          <pc:sldMk cId="0" sldId="267"/>
        </pc:sldMkLst>
        <pc:spChg chg="mod">
          <ac:chgData name="Tammy Freese" userId="S::tammy.freese@girlscoutsrv.org::14393df6-8461-498f-bc7c-965fc858c3e8" providerId="AD" clId="Web-{C1D64488-97AC-4062-BE40-2334203369E8}" dt="2025-10-14T17:01:29.571" v="1" actId="20577"/>
          <ac:spMkLst>
            <pc:docMk/>
            <pc:sldMk cId="0" sldId="267"/>
            <ac:spMk id="10" creationId="{00000000-0000-0000-0000-000000000000}"/>
          </ac:spMkLst>
        </pc:spChg>
      </pc:sldChg>
      <pc:sldChg chg="modSp">
        <pc:chgData name="Tammy Freese" userId="S::tammy.freese@girlscoutsrv.org::14393df6-8461-498f-bc7c-965fc858c3e8" providerId="AD" clId="Web-{C1D64488-97AC-4062-BE40-2334203369E8}" dt="2025-10-14T17:01:39.368" v="2" actId="20577"/>
        <pc:sldMkLst>
          <pc:docMk/>
          <pc:sldMk cId="0" sldId="270"/>
        </pc:sldMkLst>
        <pc:spChg chg="mod">
          <ac:chgData name="Tammy Freese" userId="S::tammy.freese@girlscoutsrv.org::14393df6-8461-498f-bc7c-965fc858c3e8" providerId="AD" clId="Web-{C1D64488-97AC-4062-BE40-2334203369E8}" dt="2025-10-14T17:01:39.368" v="2" actId="20577"/>
          <ac:spMkLst>
            <pc:docMk/>
            <pc:sldMk cId="0" sldId="270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578AE-0E67-4FEE-AE9E-48E7BE77358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754AE-233C-4921-AFBE-5FDADD519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33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754AE-233C-4921-AFBE-5FDADD5199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04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girlscoutsrv.org/en/members/for-girl-scouts-and-families/cookie-central.html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girlscouts@girlscoutsrv.org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s://www.girlscoutsrv.org/en/members/for-girl-scouts-and-families/cookie-central.html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irlscoutsrv.org/en/members/for-volunteers/articles/digital-cookie-guide-for-girl-scouts-and-families.html" TargetMode="External"/><Relationship Id="rId5" Type="http://schemas.openxmlformats.org/officeDocument/2006/relationships/hyperlink" Target="https://www.girlscoutsrv.org/content/dam/girlscoutsrv-redesign/documents/product-program/Cookie%20Program%20Family%20Guide.pdf" TargetMode="External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hyperlink" Target="https://www.girlscoutsrv.org/en/members/for-girl-scouts-and-families/cookie-central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girlscoutsrv.org/en/members/for-girl-scouts-and-families/cookie-central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irlscoutsrv.org/en/members/for-girl-scouts-and-families/cookie-central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rlscouts.org/content/dam/gsusa/forms-and-documents/cookies/volunteer-cookie-resources/24_GSUSA_NavigatingWaysToParticipate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rlscoutsrv.org/en/discover/our-council/policies.html#booth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hyperlink" Target="https://www.girlscoutsrv.org/en/members/for-volunteers/articles/digital-cookie-guide-for-girl-scouts-and-familie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544584" y="0"/>
            <a:ext cx="4743416" cy="2489796"/>
          </a:xfrm>
          <a:custGeom>
            <a:avLst/>
            <a:gdLst/>
            <a:ahLst/>
            <a:cxnLst/>
            <a:rect l="l" t="t" r="r" b="b"/>
            <a:pathLst>
              <a:path w="4743416" h="2489796">
                <a:moveTo>
                  <a:pt x="0" y="0"/>
                </a:moveTo>
                <a:lnTo>
                  <a:pt x="4743416" y="0"/>
                </a:lnTo>
                <a:lnTo>
                  <a:pt x="4743416" y="2489796"/>
                </a:lnTo>
                <a:lnTo>
                  <a:pt x="0" y="24897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457200" y="498975"/>
            <a:ext cx="12056870" cy="1468391"/>
            <a:chOff x="0" y="0"/>
            <a:chExt cx="3175472" cy="3867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75472" cy="386737"/>
            </a:xfrm>
            <a:custGeom>
              <a:avLst/>
              <a:gdLst/>
              <a:ahLst/>
              <a:cxnLst/>
              <a:rect l="l" t="t" r="r" b="b"/>
              <a:pathLst>
                <a:path w="3175472" h="386737">
                  <a:moveTo>
                    <a:pt x="2972272" y="0"/>
                  </a:moveTo>
                  <a:cubicBezTo>
                    <a:pt x="3084496" y="0"/>
                    <a:pt x="3175472" y="86574"/>
                    <a:pt x="3175472" y="193368"/>
                  </a:cubicBezTo>
                  <a:cubicBezTo>
                    <a:pt x="3175472" y="300163"/>
                    <a:pt x="3084496" y="386737"/>
                    <a:pt x="2972272" y="386737"/>
                  </a:cubicBezTo>
                  <a:lnTo>
                    <a:pt x="203200" y="386737"/>
                  </a:lnTo>
                  <a:cubicBezTo>
                    <a:pt x="90976" y="386737"/>
                    <a:pt x="0" y="300163"/>
                    <a:pt x="0" y="193368"/>
                  </a:cubicBezTo>
                  <a:cubicBezTo>
                    <a:pt x="0" y="8657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CB89D">
                <a:alpha val="8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175472" cy="43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0" y="785455"/>
            <a:ext cx="12053678" cy="895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55"/>
              </a:lnSpc>
              <a:spcBef>
                <a:spcPct val="0"/>
              </a:spcBef>
            </a:pPr>
            <a:r>
              <a:rPr lang="en-US" sz="6255">
                <a:solidFill>
                  <a:srgbClr val="FFFFFF"/>
                </a:solidFill>
                <a:latin typeface="Girl Scout 2"/>
                <a:ea typeface="Girl Scout 2"/>
                <a:cs typeface="Girl Scout 2"/>
                <a:sym typeface="Girl Scout 2"/>
              </a:rPr>
              <a:t>Cookie Family Business Meeting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12148" y="2844760"/>
            <a:ext cx="8470733" cy="4597480"/>
            <a:chOff x="0" y="0"/>
            <a:chExt cx="2230975" cy="1210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30975" cy="1210859"/>
            </a:xfrm>
            <a:custGeom>
              <a:avLst/>
              <a:gdLst/>
              <a:ahLst/>
              <a:cxnLst/>
              <a:rect l="l" t="t" r="r" b="b"/>
              <a:pathLst>
                <a:path w="2230975" h="1210859">
                  <a:moveTo>
                    <a:pt x="46612" y="0"/>
                  </a:moveTo>
                  <a:lnTo>
                    <a:pt x="2184363" y="0"/>
                  </a:lnTo>
                  <a:cubicBezTo>
                    <a:pt x="2210106" y="0"/>
                    <a:pt x="2230975" y="20869"/>
                    <a:pt x="2230975" y="46612"/>
                  </a:cubicBezTo>
                  <a:lnTo>
                    <a:pt x="2230975" y="1164247"/>
                  </a:lnTo>
                  <a:cubicBezTo>
                    <a:pt x="2230975" y="1189990"/>
                    <a:pt x="2210106" y="1210859"/>
                    <a:pt x="2184363" y="1210859"/>
                  </a:cubicBezTo>
                  <a:lnTo>
                    <a:pt x="46612" y="1210859"/>
                  </a:lnTo>
                  <a:cubicBezTo>
                    <a:pt x="34250" y="1210859"/>
                    <a:pt x="22394" y="1205948"/>
                    <a:pt x="13652" y="1197206"/>
                  </a:cubicBezTo>
                  <a:cubicBezTo>
                    <a:pt x="4911" y="1188465"/>
                    <a:pt x="0" y="1176609"/>
                    <a:pt x="0" y="1164247"/>
                  </a:cubicBezTo>
                  <a:lnTo>
                    <a:pt x="0" y="46612"/>
                  </a:lnTo>
                  <a:cubicBezTo>
                    <a:pt x="0" y="20869"/>
                    <a:pt x="20869" y="0"/>
                    <a:pt x="46612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230975" cy="1258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99065" y="1028700"/>
            <a:ext cx="8826166" cy="2318172"/>
            <a:chOff x="0" y="0"/>
            <a:chExt cx="11768221" cy="30908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68222" cy="3090896"/>
            </a:xfrm>
            <a:custGeom>
              <a:avLst/>
              <a:gdLst/>
              <a:ahLst/>
              <a:cxnLst/>
              <a:rect l="l" t="t" r="r" b="b"/>
              <a:pathLst>
                <a:path w="11768222" h="3090896">
                  <a:moveTo>
                    <a:pt x="0" y="0"/>
                  </a:moveTo>
                  <a:lnTo>
                    <a:pt x="11768222" y="0"/>
                  </a:lnTo>
                  <a:lnTo>
                    <a:pt x="11768222" y="3090896"/>
                  </a:lnTo>
                  <a:lnTo>
                    <a:pt x="0" y="309089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7150"/>
              <a:ext cx="11768221" cy="303374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Troop &amp; Individual Goals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1158" y="2871585"/>
            <a:ext cx="7864010" cy="4597480"/>
            <a:chOff x="0" y="0"/>
            <a:chExt cx="2071180" cy="12108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1180" cy="1210859"/>
            </a:xfrm>
            <a:custGeom>
              <a:avLst/>
              <a:gdLst/>
              <a:ahLst/>
              <a:cxnLst/>
              <a:rect l="l" t="t" r="r" b="b"/>
              <a:pathLst>
                <a:path w="2071180" h="1210859">
                  <a:moveTo>
                    <a:pt x="50208" y="0"/>
                  </a:moveTo>
                  <a:lnTo>
                    <a:pt x="2020971" y="0"/>
                  </a:lnTo>
                  <a:cubicBezTo>
                    <a:pt x="2048701" y="0"/>
                    <a:pt x="2071180" y="22479"/>
                    <a:pt x="2071180" y="50208"/>
                  </a:cubicBezTo>
                  <a:lnTo>
                    <a:pt x="2071180" y="1160651"/>
                  </a:lnTo>
                  <a:cubicBezTo>
                    <a:pt x="2071180" y="1188380"/>
                    <a:pt x="2048701" y="1210859"/>
                    <a:pt x="2020971" y="1210859"/>
                  </a:cubicBezTo>
                  <a:lnTo>
                    <a:pt x="50208" y="1210859"/>
                  </a:lnTo>
                  <a:cubicBezTo>
                    <a:pt x="22479" y="1210859"/>
                    <a:pt x="0" y="1188380"/>
                    <a:pt x="0" y="1160651"/>
                  </a:cubicBezTo>
                  <a:lnTo>
                    <a:pt x="0" y="50208"/>
                  </a:lnTo>
                  <a:cubicBezTo>
                    <a:pt x="0" y="22479"/>
                    <a:pt x="22479" y="0"/>
                    <a:pt x="50208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071180" cy="1258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90635" y="3148240"/>
            <a:ext cx="6921285" cy="1287582"/>
            <a:chOff x="0" y="0"/>
            <a:chExt cx="9228380" cy="17167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228380" cy="1716776"/>
            </a:xfrm>
            <a:custGeom>
              <a:avLst/>
              <a:gdLst/>
              <a:ahLst/>
              <a:cxnLst/>
              <a:rect l="l" t="t" r="r" b="b"/>
              <a:pathLst>
                <a:path w="9228380" h="1716776">
                  <a:moveTo>
                    <a:pt x="0" y="0"/>
                  </a:moveTo>
                  <a:lnTo>
                    <a:pt x="9228380" y="0"/>
                  </a:lnTo>
                  <a:lnTo>
                    <a:pt x="9228380" y="1716776"/>
                  </a:lnTo>
                  <a:lnTo>
                    <a:pt x="0" y="17167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8100"/>
              <a:ext cx="9228380" cy="167867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19"/>
                </a:lnSpc>
              </a:pPr>
              <a:r>
                <a:rPr lang="en-US" sz="3999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Troop Brainstorming Session: Cookie Proceeds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648029" y="2844760"/>
            <a:ext cx="6354404" cy="1287582"/>
            <a:chOff x="0" y="0"/>
            <a:chExt cx="8472539" cy="171677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472539" cy="1716776"/>
            </a:xfrm>
            <a:custGeom>
              <a:avLst/>
              <a:gdLst/>
              <a:ahLst/>
              <a:cxnLst/>
              <a:rect l="l" t="t" r="r" b="b"/>
              <a:pathLst>
                <a:path w="8472539" h="1716776">
                  <a:moveTo>
                    <a:pt x="0" y="0"/>
                  </a:moveTo>
                  <a:lnTo>
                    <a:pt x="8472539" y="0"/>
                  </a:lnTo>
                  <a:lnTo>
                    <a:pt x="8472539" y="1716776"/>
                  </a:lnTo>
                  <a:lnTo>
                    <a:pt x="0" y="17167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8100"/>
              <a:ext cx="8472539" cy="167867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19"/>
                </a:lnSpc>
              </a:pPr>
              <a:r>
                <a:rPr lang="en-US" sz="3999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Individual Girl Scout Goals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416827" y="7682230"/>
            <a:ext cx="13454346" cy="1287582"/>
            <a:chOff x="0" y="0"/>
            <a:chExt cx="17939127" cy="171677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939128" cy="1716776"/>
            </a:xfrm>
            <a:custGeom>
              <a:avLst/>
              <a:gdLst/>
              <a:ahLst/>
              <a:cxnLst/>
              <a:rect l="l" t="t" r="r" b="b"/>
              <a:pathLst>
                <a:path w="17939128" h="1716776">
                  <a:moveTo>
                    <a:pt x="0" y="0"/>
                  </a:moveTo>
                  <a:lnTo>
                    <a:pt x="17939128" y="0"/>
                  </a:lnTo>
                  <a:lnTo>
                    <a:pt x="17939128" y="1716776"/>
                  </a:lnTo>
                  <a:lnTo>
                    <a:pt x="0" y="17167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8100"/>
              <a:ext cx="17939127" cy="167867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5"/>
                </a:lnSpc>
              </a:pPr>
              <a:r>
                <a:rPr lang="en-US" sz="4199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Be sure to discuss your troop's cookie donation options!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-238580" y="0"/>
            <a:ext cx="18778813" cy="1370838"/>
          </a:xfrm>
          <a:custGeom>
            <a:avLst/>
            <a:gdLst/>
            <a:ahLst/>
            <a:cxnLst/>
            <a:rect l="l" t="t" r="r" b="b"/>
            <a:pathLst>
              <a:path w="18778813" h="1370838">
                <a:moveTo>
                  <a:pt x="0" y="0"/>
                </a:moveTo>
                <a:lnTo>
                  <a:pt x="18778813" y="0"/>
                </a:lnTo>
                <a:lnTo>
                  <a:pt x="18778813" y="1370838"/>
                </a:lnTo>
                <a:lnTo>
                  <a:pt x="0" y="13708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493" b="-184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63044" y="4477310"/>
            <a:ext cx="7620239" cy="2602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4366" lvl="2" indent="-208122" algn="l">
              <a:lnSpc>
                <a:spcPts val="5175"/>
              </a:lnSpc>
              <a:buFont typeface="Arial"/>
              <a:buChar char="⚬"/>
            </a:pPr>
            <a:r>
              <a:rPr lang="en-US" sz="345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How should we use them?</a:t>
            </a:r>
          </a:p>
          <a:p>
            <a:pPr marL="624366" lvl="2" indent="-208122" algn="l">
              <a:lnSpc>
                <a:spcPts val="5175"/>
              </a:lnSpc>
              <a:buFont typeface="Arial"/>
              <a:buChar char="⚬"/>
            </a:pPr>
            <a:r>
              <a:rPr lang="en-US" sz="345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What will that cost?</a:t>
            </a:r>
          </a:p>
          <a:p>
            <a:pPr marL="624366" lvl="2" indent="-208122" algn="l">
              <a:lnSpc>
                <a:spcPts val="5175"/>
              </a:lnSpc>
              <a:buFont typeface="Arial"/>
              <a:buChar char="⚬"/>
            </a:pPr>
            <a:r>
              <a:rPr lang="en-US" sz="345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How many packages do we need to sell to reach our goal?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89865" y="4180098"/>
            <a:ext cx="8115300" cy="256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4361" lvl="2" indent="-208120" algn="l">
              <a:lnSpc>
                <a:spcPts val="5174"/>
              </a:lnSpc>
              <a:buFont typeface="Arial"/>
              <a:buChar char="⚬"/>
            </a:pPr>
            <a:r>
              <a:rPr lang="en-US" sz="3449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What skills do you want to develop?</a:t>
            </a:r>
          </a:p>
          <a:p>
            <a:pPr marL="624361" lvl="2" indent="-208120" algn="l">
              <a:lnSpc>
                <a:spcPts val="5174"/>
              </a:lnSpc>
              <a:buFont typeface="Arial"/>
              <a:buChar char="⚬"/>
            </a:pPr>
            <a:r>
              <a:rPr lang="en-US" sz="3449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Is that goal achievable?</a:t>
            </a:r>
          </a:p>
          <a:p>
            <a:pPr marL="624361" lvl="2" indent="-208120" algn="l">
              <a:lnSpc>
                <a:spcPts val="5174"/>
              </a:lnSpc>
              <a:buFont typeface="Arial"/>
              <a:buChar char="⚬"/>
            </a:pPr>
            <a:r>
              <a:rPr lang="en-US" sz="3449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How do you plan to reach your goal?</a:t>
            </a:r>
          </a:p>
          <a:p>
            <a:pPr marL="624361" lvl="2" indent="-208120" algn="l">
              <a:lnSpc>
                <a:spcPts val="5174"/>
              </a:lnSpc>
              <a:buFont typeface="Arial"/>
              <a:buChar char="⚬"/>
            </a:pPr>
            <a:r>
              <a:rPr lang="en-US" sz="3449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Review last year’s goals (if they sold)</a:t>
            </a:r>
          </a:p>
        </p:txBody>
      </p:sp>
      <p:sp>
        <p:nvSpPr>
          <p:cNvPr id="23" name="Freeform 23"/>
          <p:cNvSpPr/>
          <p:nvPr/>
        </p:nvSpPr>
        <p:spPr>
          <a:xfrm flipH="1">
            <a:off x="-238580" y="8969812"/>
            <a:ext cx="18778813" cy="1370838"/>
          </a:xfrm>
          <a:custGeom>
            <a:avLst/>
            <a:gdLst/>
            <a:ahLst/>
            <a:cxnLst/>
            <a:rect l="l" t="t" r="r" b="b"/>
            <a:pathLst>
              <a:path w="18778813" h="1370838">
                <a:moveTo>
                  <a:pt x="18778813" y="0"/>
                </a:moveTo>
                <a:lnTo>
                  <a:pt x="0" y="0"/>
                </a:lnTo>
                <a:lnTo>
                  <a:pt x="0" y="1370837"/>
                </a:lnTo>
                <a:lnTo>
                  <a:pt x="18778813" y="1370837"/>
                </a:lnTo>
                <a:lnTo>
                  <a:pt x="18778813" y="0"/>
                </a:lnTo>
                <a:close/>
              </a:path>
            </a:pathLst>
          </a:custGeom>
          <a:blipFill>
            <a:blip r:embed="rId2"/>
            <a:stretch>
              <a:fillRect t="-18493" b="-1849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3865" y="185950"/>
            <a:ext cx="17540270" cy="9915101"/>
            <a:chOff x="0" y="0"/>
            <a:chExt cx="4619660" cy="26113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659" cy="2611385"/>
            </a:xfrm>
            <a:custGeom>
              <a:avLst/>
              <a:gdLst/>
              <a:ahLst/>
              <a:cxnLst/>
              <a:rect l="l" t="t" r="r" b="b"/>
              <a:pathLst>
                <a:path w="4619659" h="2611385">
                  <a:moveTo>
                    <a:pt x="22510" y="0"/>
                  </a:moveTo>
                  <a:lnTo>
                    <a:pt x="4597149" y="0"/>
                  </a:lnTo>
                  <a:cubicBezTo>
                    <a:pt x="4609581" y="0"/>
                    <a:pt x="4619659" y="10078"/>
                    <a:pt x="4619659" y="22510"/>
                  </a:cubicBezTo>
                  <a:lnTo>
                    <a:pt x="4619659" y="2588874"/>
                  </a:lnTo>
                  <a:cubicBezTo>
                    <a:pt x="4619659" y="2601306"/>
                    <a:pt x="4609581" y="2611385"/>
                    <a:pt x="4597149" y="2611385"/>
                  </a:cubicBezTo>
                  <a:lnTo>
                    <a:pt x="22510" y="2611385"/>
                  </a:lnTo>
                  <a:cubicBezTo>
                    <a:pt x="10078" y="2611385"/>
                    <a:pt x="0" y="2601306"/>
                    <a:pt x="0" y="2588874"/>
                  </a:cubicBezTo>
                  <a:lnTo>
                    <a:pt x="0" y="22510"/>
                  </a:lnTo>
                  <a:cubicBezTo>
                    <a:pt x="0" y="10078"/>
                    <a:pt x="10078" y="0"/>
                    <a:pt x="22510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19660" cy="2659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61181" y="354203"/>
            <a:ext cx="12164805" cy="1348994"/>
            <a:chOff x="0" y="0"/>
            <a:chExt cx="16219740" cy="17986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219740" cy="1798658"/>
            </a:xfrm>
            <a:custGeom>
              <a:avLst/>
              <a:gdLst/>
              <a:ahLst/>
              <a:cxnLst/>
              <a:rect l="l" t="t" r="r" b="b"/>
              <a:pathLst>
                <a:path w="16219740" h="1798658">
                  <a:moveTo>
                    <a:pt x="0" y="0"/>
                  </a:moveTo>
                  <a:lnTo>
                    <a:pt x="16219740" y="0"/>
                  </a:lnTo>
                  <a:lnTo>
                    <a:pt x="16219740" y="1798658"/>
                  </a:lnTo>
                  <a:lnTo>
                    <a:pt x="0" y="17986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7150"/>
              <a:ext cx="16219740" cy="174150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60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Cookie Communication &amp; Schedule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9043584" y="2034666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5"/>
                </a:lnTo>
                <a:lnTo>
                  <a:pt x="0" y="58276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13873" y="2025141"/>
            <a:ext cx="8529711" cy="7168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3" lvl="1" indent="-325756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Contact info and preferred method of contact</a:t>
            </a:r>
          </a:p>
          <a:p>
            <a:pPr marL="651513" lvl="1" indent="-325756" algn="l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Girl Scout 2"/>
              <a:ea typeface="Girl Scout 2"/>
              <a:cs typeface="Girl Scout 2"/>
              <a:sym typeface="Girl Scout 2"/>
            </a:endParaRPr>
          </a:p>
          <a:p>
            <a:pPr marL="651513" lvl="1" indent="-325756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Family Return Date </a:t>
            </a:r>
          </a:p>
          <a:p>
            <a:pPr marL="1239344" lvl="2" indent="-413115" algn="l">
              <a:lnSpc>
                <a:spcPts val="432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This is the final day for Girl Scouts to return cookies to the troop!</a:t>
            </a:r>
          </a:p>
          <a:p>
            <a:pPr marL="1239344" lvl="2" indent="-413115" algn="l">
              <a:lnSpc>
                <a:spcPts val="432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Write the date in your Family Guide</a:t>
            </a:r>
          </a:p>
          <a:p>
            <a:pPr marL="1239344" lvl="2" indent="-413115" algn="l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Girl Scout 2"/>
              <a:ea typeface="Girl Scout 2"/>
              <a:cs typeface="Girl Scout 2"/>
              <a:sym typeface="Girl Scout 2"/>
            </a:endParaRPr>
          </a:p>
          <a:p>
            <a:pPr marL="651513" lvl="1" indent="-325756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Our Troop Cookie schedule</a:t>
            </a:r>
          </a:p>
          <a:p>
            <a:pPr marL="1239344" lvl="2" indent="-413115" algn="l">
              <a:lnSpc>
                <a:spcPts val="432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When orders are due</a:t>
            </a:r>
          </a:p>
          <a:p>
            <a:pPr marL="1239344" lvl="2" indent="-413115" algn="l">
              <a:lnSpc>
                <a:spcPts val="432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When we will visit the cupboard</a:t>
            </a:r>
          </a:p>
          <a:p>
            <a:pPr marL="1239344" lvl="2" indent="-413115" algn="l">
              <a:lnSpc>
                <a:spcPts val="432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When you can pick up the orders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444789" y="8195676"/>
            <a:ext cx="7814511" cy="1388268"/>
            <a:chOff x="0" y="0"/>
            <a:chExt cx="10419347" cy="1851024"/>
          </a:xfrm>
        </p:grpSpPr>
        <p:sp>
          <p:nvSpPr>
            <p:cNvPr id="11" name="Freeform 11"/>
            <p:cNvSpPr/>
            <p:nvPr/>
          </p:nvSpPr>
          <p:spPr>
            <a:xfrm>
              <a:off x="0" y="163807"/>
              <a:ext cx="1561577" cy="1574808"/>
            </a:xfrm>
            <a:custGeom>
              <a:avLst/>
              <a:gdLst/>
              <a:ahLst/>
              <a:cxnLst/>
              <a:rect l="l" t="t" r="r" b="b"/>
              <a:pathLst>
                <a:path w="1561577" h="1574808">
                  <a:moveTo>
                    <a:pt x="0" y="0"/>
                  </a:moveTo>
                  <a:lnTo>
                    <a:pt x="1561577" y="0"/>
                  </a:lnTo>
                  <a:lnTo>
                    <a:pt x="1561577" y="1574807"/>
                  </a:lnTo>
                  <a:lnTo>
                    <a:pt x="0" y="1574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3" r="-4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240636" y="51397"/>
              <a:ext cx="1784508" cy="1799628"/>
            </a:xfrm>
            <a:custGeom>
              <a:avLst/>
              <a:gdLst/>
              <a:ahLst/>
              <a:cxnLst/>
              <a:rect l="l" t="t" r="r" b="b"/>
              <a:pathLst>
                <a:path w="1784508" h="1799628">
                  <a:moveTo>
                    <a:pt x="0" y="0"/>
                  </a:moveTo>
                  <a:lnTo>
                    <a:pt x="1784508" y="0"/>
                  </a:lnTo>
                  <a:lnTo>
                    <a:pt x="1784508" y="1799627"/>
                  </a:lnTo>
                  <a:lnTo>
                    <a:pt x="0" y="1799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23" r="-4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7005560" y="0"/>
              <a:ext cx="1561577" cy="1574808"/>
            </a:xfrm>
            <a:custGeom>
              <a:avLst/>
              <a:gdLst/>
              <a:ahLst/>
              <a:cxnLst/>
              <a:rect l="l" t="t" r="r" b="b"/>
              <a:pathLst>
                <a:path w="1561577" h="1574808">
                  <a:moveTo>
                    <a:pt x="0" y="0"/>
                  </a:moveTo>
                  <a:lnTo>
                    <a:pt x="1561576" y="0"/>
                  </a:lnTo>
                  <a:lnTo>
                    <a:pt x="1561576" y="1574808"/>
                  </a:lnTo>
                  <a:lnTo>
                    <a:pt x="0" y="1574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23" r="-4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5153348" y="81903"/>
              <a:ext cx="1724007" cy="1738614"/>
            </a:xfrm>
            <a:custGeom>
              <a:avLst/>
              <a:gdLst/>
              <a:ahLst/>
              <a:cxnLst/>
              <a:rect l="l" t="t" r="r" b="b"/>
              <a:pathLst>
                <a:path w="1724007" h="1738614">
                  <a:moveTo>
                    <a:pt x="0" y="0"/>
                  </a:moveTo>
                  <a:lnTo>
                    <a:pt x="1724007" y="0"/>
                  </a:lnTo>
                  <a:lnTo>
                    <a:pt x="1724007" y="1738615"/>
                  </a:lnTo>
                  <a:lnTo>
                    <a:pt x="0" y="1738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23" r="-4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8695340" y="81903"/>
              <a:ext cx="1724007" cy="1738614"/>
            </a:xfrm>
            <a:custGeom>
              <a:avLst/>
              <a:gdLst/>
              <a:ahLst/>
              <a:cxnLst/>
              <a:rect l="l" t="t" r="r" b="b"/>
              <a:pathLst>
                <a:path w="1724007" h="1738614">
                  <a:moveTo>
                    <a:pt x="0" y="0"/>
                  </a:moveTo>
                  <a:lnTo>
                    <a:pt x="1724007" y="0"/>
                  </a:lnTo>
                  <a:lnTo>
                    <a:pt x="1724007" y="1738615"/>
                  </a:lnTo>
                  <a:lnTo>
                    <a:pt x="0" y="1738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23" r="-4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88596" y="138108"/>
              <a:ext cx="1552041" cy="1565191"/>
            </a:xfrm>
            <a:custGeom>
              <a:avLst/>
              <a:gdLst/>
              <a:ahLst/>
              <a:cxnLst/>
              <a:rect l="l" t="t" r="r" b="b"/>
              <a:pathLst>
                <a:path w="1552041" h="1565191">
                  <a:moveTo>
                    <a:pt x="0" y="0"/>
                  </a:moveTo>
                  <a:lnTo>
                    <a:pt x="1552040" y="0"/>
                  </a:lnTo>
                  <a:lnTo>
                    <a:pt x="1552040" y="1565191"/>
                  </a:lnTo>
                  <a:lnTo>
                    <a:pt x="0" y="1565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23" r="-4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981382" y="5498878"/>
            <a:ext cx="4270017" cy="279492"/>
          </a:xfrm>
          <a:custGeom>
            <a:avLst/>
            <a:gdLst/>
            <a:ahLst/>
            <a:cxnLst/>
            <a:rect l="l" t="t" r="r" b="b"/>
            <a:pathLst>
              <a:path w="4270017" h="279492">
                <a:moveTo>
                  <a:pt x="0" y="0"/>
                </a:moveTo>
                <a:lnTo>
                  <a:pt x="4270018" y="0"/>
                </a:lnTo>
                <a:lnTo>
                  <a:pt x="4270018" y="279492"/>
                </a:lnTo>
                <a:lnTo>
                  <a:pt x="0" y="279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2786915" y="6996267"/>
            <a:ext cx="4270017" cy="279492"/>
          </a:xfrm>
          <a:custGeom>
            <a:avLst/>
            <a:gdLst/>
            <a:ahLst/>
            <a:cxnLst/>
            <a:rect l="l" t="t" r="r" b="b"/>
            <a:pathLst>
              <a:path w="4270017" h="279492">
                <a:moveTo>
                  <a:pt x="0" y="0"/>
                </a:moveTo>
                <a:lnTo>
                  <a:pt x="4270017" y="0"/>
                </a:lnTo>
                <a:lnTo>
                  <a:pt x="4270017" y="279492"/>
                </a:lnTo>
                <a:lnTo>
                  <a:pt x="0" y="279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512160" y="5498878"/>
            <a:ext cx="4270017" cy="279492"/>
          </a:xfrm>
          <a:custGeom>
            <a:avLst/>
            <a:gdLst/>
            <a:ahLst/>
            <a:cxnLst/>
            <a:rect l="l" t="t" r="r" b="b"/>
            <a:pathLst>
              <a:path w="4270017" h="279492">
                <a:moveTo>
                  <a:pt x="0" y="0"/>
                </a:moveTo>
                <a:lnTo>
                  <a:pt x="4270017" y="0"/>
                </a:lnTo>
                <a:lnTo>
                  <a:pt x="4270017" y="279492"/>
                </a:lnTo>
                <a:lnTo>
                  <a:pt x="0" y="279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670904" y="2057400"/>
            <a:ext cx="4055218" cy="3180672"/>
            <a:chOff x="0" y="0"/>
            <a:chExt cx="1068041" cy="8377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8041" cy="837708"/>
            </a:xfrm>
            <a:custGeom>
              <a:avLst/>
              <a:gdLst/>
              <a:ahLst/>
              <a:cxnLst/>
              <a:rect l="l" t="t" r="r" b="b"/>
              <a:pathLst>
                <a:path w="1068041" h="837708">
                  <a:moveTo>
                    <a:pt x="97365" y="0"/>
                  </a:moveTo>
                  <a:lnTo>
                    <a:pt x="970676" y="0"/>
                  </a:lnTo>
                  <a:cubicBezTo>
                    <a:pt x="996498" y="0"/>
                    <a:pt x="1021264" y="10258"/>
                    <a:pt x="1039523" y="28518"/>
                  </a:cubicBezTo>
                  <a:cubicBezTo>
                    <a:pt x="1057783" y="46777"/>
                    <a:pt x="1068041" y="71542"/>
                    <a:pt x="1068041" y="97365"/>
                  </a:cubicBezTo>
                  <a:lnTo>
                    <a:pt x="1068041" y="740342"/>
                  </a:lnTo>
                  <a:cubicBezTo>
                    <a:pt x="1068041" y="766165"/>
                    <a:pt x="1057783" y="790931"/>
                    <a:pt x="1039523" y="809190"/>
                  </a:cubicBezTo>
                  <a:cubicBezTo>
                    <a:pt x="1021264" y="827450"/>
                    <a:pt x="996498" y="837708"/>
                    <a:pt x="970676" y="837708"/>
                  </a:cubicBezTo>
                  <a:lnTo>
                    <a:pt x="97365" y="837708"/>
                  </a:lnTo>
                  <a:cubicBezTo>
                    <a:pt x="71542" y="837708"/>
                    <a:pt x="46777" y="827450"/>
                    <a:pt x="28518" y="809190"/>
                  </a:cubicBezTo>
                  <a:cubicBezTo>
                    <a:pt x="10258" y="790931"/>
                    <a:pt x="0" y="766165"/>
                    <a:pt x="0" y="740342"/>
                  </a:cubicBezTo>
                  <a:lnTo>
                    <a:pt x="0" y="97365"/>
                  </a:lnTo>
                  <a:cubicBezTo>
                    <a:pt x="0" y="71542"/>
                    <a:pt x="10258" y="46777"/>
                    <a:pt x="28518" y="28518"/>
                  </a:cubicBezTo>
                  <a:cubicBezTo>
                    <a:pt x="46777" y="10258"/>
                    <a:pt x="71542" y="0"/>
                    <a:pt x="97365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068041" cy="885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47707" y="2733999"/>
            <a:ext cx="3878414" cy="1827474"/>
            <a:chOff x="0" y="0"/>
            <a:chExt cx="5171219" cy="24366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71219" cy="2436632"/>
            </a:xfrm>
            <a:custGeom>
              <a:avLst/>
              <a:gdLst/>
              <a:ahLst/>
              <a:cxnLst/>
              <a:rect l="l" t="t" r="r" b="b"/>
              <a:pathLst>
                <a:path w="5171219" h="2436632">
                  <a:moveTo>
                    <a:pt x="0" y="0"/>
                  </a:moveTo>
                  <a:lnTo>
                    <a:pt x="5171219" y="0"/>
                  </a:lnTo>
                  <a:lnTo>
                    <a:pt x="5171219" y="2436632"/>
                  </a:lnTo>
                  <a:lnTo>
                    <a:pt x="0" y="24366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8100"/>
              <a:ext cx="5171219" cy="23985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88"/>
                </a:lnSpc>
              </a:pPr>
              <a:r>
                <a:rPr lang="en-US" sz="3600" dirty="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Troop Direct Ship Sales Link Goes Live</a:t>
              </a:r>
            </a:p>
            <a:p>
              <a:pPr algn="ctr">
                <a:lnSpc>
                  <a:spcPts val="3888"/>
                </a:lnSpc>
              </a:pPr>
              <a:r>
                <a:rPr lang="en-US" sz="3600" dirty="0">
                  <a:solidFill>
                    <a:srgbClr val="000000"/>
                  </a:solidFill>
                  <a:latin typeface="Girl Scout 3"/>
                  <a:ea typeface="Girl Scout 3"/>
                  <a:cs typeface="Girl Scout 3"/>
                  <a:sym typeface="Girl Scout 3"/>
                </a:rPr>
                <a:t>January 6</a:t>
              </a:r>
              <a:endParaRPr lang="en-US" sz="3600" dirty="0">
                <a:solidFill>
                  <a:srgbClr val="000000"/>
                </a:solidFill>
                <a:latin typeface="Girl Scout 3"/>
                <a:ea typeface="Girl Scout 3"/>
                <a:cs typeface="Girl Scout 3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70904" y="5654316"/>
            <a:ext cx="4055218" cy="3180672"/>
            <a:chOff x="0" y="0"/>
            <a:chExt cx="1068041" cy="8377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68041" cy="837708"/>
            </a:xfrm>
            <a:custGeom>
              <a:avLst/>
              <a:gdLst/>
              <a:ahLst/>
              <a:cxnLst/>
              <a:rect l="l" t="t" r="r" b="b"/>
              <a:pathLst>
                <a:path w="1068041" h="837708">
                  <a:moveTo>
                    <a:pt x="97365" y="0"/>
                  </a:moveTo>
                  <a:lnTo>
                    <a:pt x="970676" y="0"/>
                  </a:lnTo>
                  <a:cubicBezTo>
                    <a:pt x="996498" y="0"/>
                    <a:pt x="1021264" y="10258"/>
                    <a:pt x="1039523" y="28518"/>
                  </a:cubicBezTo>
                  <a:cubicBezTo>
                    <a:pt x="1057783" y="46777"/>
                    <a:pt x="1068041" y="71542"/>
                    <a:pt x="1068041" y="97365"/>
                  </a:cubicBezTo>
                  <a:lnTo>
                    <a:pt x="1068041" y="740342"/>
                  </a:lnTo>
                  <a:cubicBezTo>
                    <a:pt x="1068041" y="766165"/>
                    <a:pt x="1057783" y="790931"/>
                    <a:pt x="1039523" y="809190"/>
                  </a:cubicBezTo>
                  <a:cubicBezTo>
                    <a:pt x="1021264" y="827450"/>
                    <a:pt x="996498" y="837708"/>
                    <a:pt x="970676" y="837708"/>
                  </a:cubicBezTo>
                  <a:lnTo>
                    <a:pt x="97365" y="837708"/>
                  </a:lnTo>
                  <a:cubicBezTo>
                    <a:pt x="71542" y="837708"/>
                    <a:pt x="46777" y="827450"/>
                    <a:pt x="28518" y="809190"/>
                  </a:cubicBezTo>
                  <a:cubicBezTo>
                    <a:pt x="10258" y="790931"/>
                    <a:pt x="0" y="766165"/>
                    <a:pt x="0" y="740342"/>
                  </a:cubicBezTo>
                  <a:lnTo>
                    <a:pt x="0" y="97365"/>
                  </a:lnTo>
                  <a:cubicBezTo>
                    <a:pt x="0" y="71542"/>
                    <a:pt x="10258" y="46777"/>
                    <a:pt x="28518" y="28518"/>
                  </a:cubicBezTo>
                  <a:cubicBezTo>
                    <a:pt x="46777" y="10258"/>
                    <a:pt x="71542" y="0"/>
                    <a:pt x="97365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068041" cy="885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5400000">
            <a:off x="9331414" y="5304820"/>
            <a:ext cx="4270017" cy="279492"/>
          </a:xfrm>
          <a:custGeom>
            <a:avLst/>
            <a:gdLst/>
            <a:ahLst/>
            <a:cxnLst/>
            <a:rect l="l" t="t" r="r" b="b"/>
            <a:pathLst>
              <a:path w="4270017" h="279492">
                <a:moveTo>
                  <a:pt x="0" y="0"/>
                </a:moveTo>
                <a:lnTo>
                  <a:pt x="4270018" y="0"/>
                </a:lnTo>
                <a:lnTo>
                  <a:pt x="4270018" y="279492"/>
                </a:lnTo>
                <a:lnTo>
                  <a:pt x="0" y="279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800000">
            <a:off x="7950087" y="3647736"/>
            <a:ext cx="4270017" cy="279492"/>
          </a:xfrm>
          <a:custGeom>
            <a:avLst/>
            <a:gdLst/>
            <a:ahLst/>
            <a:cxnLst/>
            <a:rect l="l" t="t" r="r" b="b"/>
            <a:pathLst>
              <a:path w="4270017" h="279492">
                <a:moveTo>
                  <a:pt x="0" y="0"/>
                </a:moveTo>
                <a:lnTo>
                  <a:pt x="4270018" y="0"/>
                </a:lnTo>
                <a:lnTo>
                  <a:pt x="4270018" y="279492"/>
                </a:lnTo>
                <a:lnTo>
                  <a:pt x="0" y="279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5088782" y="2057400"/>
            <a:ext cx="4055218" cy="3180672"/>
            <a:chOff x="0" y="0"/>
            <a:chExt cx="1068041" cy="8377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8041" cy="837708"/>
            </a:xfrm>
            <a:custGeom>
              <a:avLst/>
              <a:gdLst/>
              <a:ahLst/>
              <a:cxnLst/>
              <a:rect l="l" t="t" r="r" b="b"/>
              <a:pathLst>
                <a:path w="1068041" h="837708">
                  <a:moveTo>
                    <a:pt x="97365" y="0"/>
                  </a:moveTo>
                  <a:lnTo>
                    <a:pt x="970676" y="0"/>
                  </a:lnTo>
                  <a:cubicBezTo>
                    <a:pt x="996498" y="0"/>
                    <a:pt x="1021264" y="10258"/>
                    <a:pt x="1039523" y="28518"/>
                  </a:cubicBezTo>
                  <a:cubicBezTo>
                    <a:pt x="1057783" y="46777"/>
                    <a:pt x="1068041" y="71542"/>
                    <a:pt x="1068041" y="97365"/>
                  </a:cubicBezTo>
                  <a:lnTo>
                    <a:pt x="1068041" y="740342"/>
                  </a:lnTo>
                  <a:cubicBezTo>
                    <a:pt x="1068041" y="766165"/>
                    <a:pt x="1057783" y="790931"/>
                    <a:pt x="1039523" y="809190"/>
                  </a:cubicBezTo>
                  <a:cubicBezTo>
                    <a:pt x="1021264" y="827450"/>
                    <a:pt x="996498" y="837708"/>
                    <a:pt x="970676" y="837708"/>
                  </a:cubicBezTo>
                  <a:lnTo>
                    <a:pt x="97365" y="837708"/>
                  </a:lnTo>
                  <a:cubicBezTo>
                    <a:pt x="71542" y="837708"/>
                    <a:pt x="46777" y="827450"/>
                    <a:pt x="28518" y="809190"/>
                  </a:cubicBezTo>
                  <a:cubicBezTo>
                    <a:pt x="10258" y="790931"/>
                    <a:pt x="0" y="766165"/>
                    <a:pt x="0" y="740342"/>
                  </a:cubicBezTo>
                  <a:lnTo>
                    <a:pt x="0" y="97365"/>
                  </a:lnTo>
                  <a:cubicBezTo>
                    <a:pt x="0" y="71542"/>
                    <a:pt x="10258" y="46777"/>
                    <a:pt x="28518" y="28518"/>
                  </a:cubicBezTo>
                  <a:cubicBezTo>
                    <a:pt x="46777" y="10258"/>
                    <a:pt x="71542" y="0"/>
                    <a:pt x="97365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068041" cy="885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088782" y="5638624"/>
            <a:ext cx="4055218" cy="3180672"/>
            <a:chOff x="0" y="0"/>
            <a:chExt cx="1068041" cy="83770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68041" cy="837708"/>
            </a:xfrm>
            <a:custGeom>
              <a:avLst/>
              <a:gdLst/>
              <a:ahLst/>
              <a:cxnLst/>
              <a:rect l="l" t="t" r="r" b="b"/>
              <a:pathLst>
                <a:path w="1068041" h="837708">
                  <a:moveTo>
                    <a:pt x="97365" y="0"/>
                  </a:moveTo>
                  <a:lnTo>
                    <a:pt x="970676" y="0"/>
                  </a:lnTo>
                  <a:cubicBezTo>
                    <a:pt x="996498" y="0"/>
                    <a:pt x="1021264" y="10258"/>
                    <a:pt x="1039523" y="28518"/>
                  </a:cubicBezTo>
                  <a:cubicBezTo>
                    <a:pt x="1057783" y="46777"/>
                    <a:pt x="1068041" y="71542"/>
                    <a:pt x="1068041" y="97365"/>
                  </a:cubicBezTo>
                  <a:lnTo>
                    <a:pt x="1068041" y="740342"/>
                  </a:lnTo>
                  <a:cubicBezTo>
                    <a:pt x="1068041" y="766165"/>
                    <a:pt x="1057783" y="790931"/>
                    <a:pt x="1039523" y="809190"/>
                  </a:cubicBezTo>
                  <a:cubicBezTo>
                    <a:pt x="1021264" y="827450"/>
                    <a:pt x="996498" y="837708"/>
                    <a:pt x="970676" y="837708"/>
                  </a:cubicBezTo>
                  <a:lnTo>
                    <a:pt x="97365" y="837708"/>
                  </a:lnTo>
                  <a:cubicBezTo>
                    <a:pt x="71542" y="837708"/>
                    <a:pt x="46777" y="827450"/>
                    <a:pt x="28518" y="809190"/>
                  </a:cubicBezTo>
                  <a:cubicBezTo>
                    <a:pt x="10258" y="790931"/>
                    <a:pt x="0" y="766165"/>
                    <a:pt x="0" y="740342"/>
                  </a:cubicBezTo>
                  <a:lnTo>
                    <a:pt x="0" y="97365"/>
                  </a:lnTo>
                  <a:cubicBezTo>
                    <a:pt x="0" y="71542"/>
                    <a:pt x="10258" y="46777"/>
                    <a:pt x="28518" y="28518"/>
                  </a:cubicBezTo>
                  <a:cubicBezTo>
                    <a:pt x="46777" y="10258"/>
                    <a:pt x="71542" y="0"/>
                    <a:pt x="97365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068041" cy="885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24837" y="6362022"/>
            <a:ext cx="4240470" cy="1827474"/>
            <a:chOff x="0" y="0"/>
            <a:chExt cx="5653960" cy="24366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653960" cy="2436632"/>
            </a:xfrm>
            <a:custGeom>
              <a:avLst/>
              <a:gdLst/>
              <a:ahLst/>
              <a:cxnLst/>
              <a:rect l="l" t="t" r="r" b="b"/>
              <a:pathLst>
                <a:path w="5653960" h="2436632">
                  <a:moveTo>
                    <a:pt x="0" y="0"/>
                  </a:moveTo>
                  <a:lnTo>
                    <a:pt x="5653960" y="0"/>
                  </a:lnTo>
                  <a:lnTo>
                    <a:pt x="5653960" y="2436632"/>
                  </a:lnTo>
                  <a:lnTo>
                    <a:pt x="0" y="24366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38100"/>
              <a:ext cx="5653960" cy="23985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88"/>
                </a:lnSpc>
              </a:pPr>
              <a:r>
                <a:rPr lang="en-US" sz="36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Troop Initial Order</a:t>
              </a:r>
            </a:p>
            <a:p>
              <a:pPr algn="ctr">
                <a:lnSpc>
                  <a:spcPts val="3888"/>
                </a:lnSpc>
              </a:pPr>
              <a:r>
                <a:rPr lang="en-US" sz="3600">
                  <a:solidFill>
                    <a:srgbClr val="000000"/>
                  </a:solidFill>
                  <a:latin typeface="Girl Scout 3"/>
                  <a:ea typeface="Girl Scout 3"/>
                  <a:cs typeface="Girl Scout 3"/>
                  <a:sym typeface="Girl Scout 3"/>
                </a:rPr>
                <a:t>January 23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329178" y="2057400"/>
            <a:ext cx="4055218" cy="3180672"/>
            <a:chOff x="0" y="0"/>
            <a:chExt cx="1068041" cy="8377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68041" cy="837708"/>
            </a:xfrm>
            <a:custGeom>
              <a:avLst/>
              <a:gdLst/>
              <a:ahLst/>
              <a:cxnLst/>
              <a:rect l="l" t="t" r="r" b="b"/>
              <a:pathLst>
                <a:path w="1068041" h="837708">
                  <a:moveTo>
                    <a:pt x="97365" y="0"/>
                  </a:moveTo>
                  <a:lnTo>
                    <a:pt x="970676" y="0"/>
                  </a:lnTo>
                  <a:cubicBezTo>
                    <a:pt x="996498" y="0"/>
                    <a:pt x="1021264" y="10258"/>
                    <a:pt x="1039523" y="28518"/>
                  </a:cubicBezTo>
                  <a:cubicBezTo>
                    <a:pt x="1057783" y="46777"/>
                    <a:pt x="1068041" y="71542"/>
                    <a:pt x="1068041" y="97365"/>
                  </a:cubicBezTo>
                  <a:lnTo>
                    <a:pt x="1068041" y="740342"/>
                  </a:lnTo>
                  <a:cubicBezTo>
                    <a:pt x="1068041" y="766165"/>
                    <a:pt x="1057783" y="790931"/>
                    <a:pt x="1039523" y="809190"/>
                  </a:cubicBezTo>
                  <a:cubicBezTo>
                    <a:pt x="1021264" y="827450"/>
                    <a:pt x="996498" y="837708"/>
                    <a:pt x="970676" y="837708"/>
                  </a:cubicBezTo>
                  <a:lnTo>
                    <a:pt x="97365" y="837708"/>
                  </a:lnTo>
                  <a:cubicBezTo>
                    <a:pt x="71542" y="837708"/>
                    <a:pt x="46777" y="827450"/>
                    <a:pt x="28518" y="809190"/>
                  </a:cubicBezTo>
                  <a:cubicBezTo>
                    <a:pt x="10258" y="790931"/>
                    <a:pt x="0" y="766165"/>
                    <a:pt x="0" y="740342"/>
                  </a:cubicBezTo>
                  <a:lnTo>
                    <a:pt x="0" y="97365"/>
                  </a:lnTo>
                  <a:cubicBezTo>
                    <a:pt x="0" y="71542"/>
                    <a:pt x="10258" y="46777"/>
                    <a:pt x="28518" y="28518"/>
                  </a:cubicBezTo>
                  <a:cubicBezTo>
                    <a:pt x="46777" y="10258"/>
                    <a:pt x="71542" y="0"/>
                    <a:pt x="97365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1068041" cy="885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337905" y="2733999"/>
            <a:ext cx="4046492" cy="1827474"/>
            <a:chOff x="0" y="0"/>
            <a:chExt cx="5395322" cy="243663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395322" cy="2436632"/>
            </a:xfrm>
            <a:custGeom>
              <a:avLst/>
              <a:gdLst/>
              <a:ahLst/>
              <a:cxnLst/>
              <a:rect l="l" t="t" r="r" b="b"/>
              <a:pathLst>
                <a:path w="5395322" h="2436632">
                  <a:moveTo>
                    <a:pt x="0" y="0"/>
                  </a:moveTo>
                  <a:lnTo>
                    <a:pt x="5395322" y="0"/>
                  </a:lnTo>
                  <a:lnTo>
                    <a:pt x="5395322" y="2436632"/>
                  </a:lnTo>
                  <a:lnTo>
                    <a:pt x="0" y="24366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38100"/>
              <a:ext cx="5395322" cy="23985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88"/>
                </a:lnSpc>
              </a:pPr>
              <a:r>
                <a:rPr lang="en-US" sz="36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Cookie Sale Ends</a:t>
              </a:r>
            </a:p>
            <a:p>
              <a:pPr algn="ctr">
                <a:lnSpc>
                  <a:spcPts val="3888"/>
                </a:lnSpc>
              </a:pPr>
              <a:r>
                <a:rPr lang="en-US" sz="3600">
                  <a:solidFill>
                    <a:srgbClr val="000000"/>
                  </a:solidFill>
                  <a:latin typeface="Girl Scout 3"/>
                  <a:ea typeface="Girl Scout 3"/>
                  <a:cs typeface="Girl Scout 3"/>
                  <a:sym typeface="Girl Scout 3"/>
                </a:rPr>
                <a:t>March 29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295755" y="2733999"/>
            <a:ext cx="3641272" cy="1827474"/>
            <a:chOff x="0" y="0"/>
            <a:chExt cx="4855030" cy="243663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855030" cy="2436632"/>
            </a:xfrm>
            <a:custGeom>
              <a:avLst/>
              <a:gdLst/>
              <a:ahLst/>
              <a:cxnLst/>
              <a:rect l="l" t="t" r="r" b="b"/>
              <a:pathLst>
                <a:path w="4855030" h="2436632">
                  <a:moveTo>
                    <a:pt x="0" y="0"/>
                  </a:moveTo>
                  <a:lnTo>
                    <a:pt x="4855030" y="0"/>
                  </a:lnTo>
                  <a:lnTo>
                    <a:pt x="4855030" y="2436632"/>
                  </a:lnTo>
                  <a:lnTo>
                    <a:pt x="0" y="24366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38100"/>
              <a:ext cx="4855030" cy="23985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88"/>
                </a:lnSpc>
              </a:pPr>
              <a:r>
                <a:rPr lang="en-US" sz="36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Cookie &amp; Booth GO Day</a:t>
              </a:r>
            </a:p>
            <a:p>
              <a:pPr algn="ctr">
                <a:lnSpc>
                  <a:spcPts val="3888"/>
                </a:lnSpc>
              </a:pPr>
              <a:r>
                <a:rPr lang="en-US" sz="3600">
                  <a:solidFill>
                    <a:srgbClr val="000000"/>
                  </a:solidFill>
                  <a:latin typeface="Girl Scout 3"/>
                  <a:ea typeface="Girl Scout 3"/>
                  <a:cs typeface="Girl Scout 3"/>
                  <a:sym typeface="Girl Scout 3"/>
                </a:rPr>
                <a:t> February 20</a:t>
              </a:r>
            </a:p>
          </p:txBody>
        </p:sp>
      </p:grpSp>
      <p:sp>
        <p:nvSpPr>
          <p:cNvPr id="34" name="Freeform 34"/>
          <p:cNvSpPr/>
          <p:nvPr/>
        </p:nvSpPr>
        <p:spPr>
          <a:xfrm rot="7233946">
            <a:off x="11526833" y="5724482"/>
            <a:ext cx="4270017" cy="279492"/>
          </a:xfrm>
          <a:custGeom>
            <a:avLst/>
            <a:gdLst/>
            <a:ahLst/>
            <a:cxnLst/>
            <a:rect l="l" t="t" r="r" b="b"/>
            <a:pathLst>
              <a:path w="4270017" h="279492">
                <a:moveTo>
                  <a:pt x="0" y="0"/>
                </a:moveTo>
                <a:lnTo>
                  <a:pt x="4270017" y="0"/>
                </a:lnTo>
                <a:lnTo>
                  <a:pt x="4270017" y="279492"/>
                </a:lnTo>
                <a:lnTo>
                  <a:pt x="0" y="279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>
            <a:off x="9446278" y="5638624"/>
            <a:ext cx="4055218" cy="3180672"/>
            <a:chOff x="0" y="0"/>
            <a:chExt cx="1068041" cy="83770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68041" cy="837708"/>
            </a:xfrm>
            <a:custGeom>
              <a:avLst/>
              <a:gdLst/>
              <a:ahLst/>
              <a:cxnLst/>
              <a:rect l="l" t="t" r="r" b="b"/>
              <a:pathLst>
                <a:path w="1068041" h="837708">
                  <a:moveTo>
                    <a:pt x="97365" y="0"/>
                  </a:moveTo>
                  <a:lnTo>
                    <a:pt x="970676" y="0"/>
                  </a:lnTo>
                  <a:cubicBezTo>
                    <a:pt x="996498" y="0"/>
                    <a:pt x="1021264" y="10258"/>
                    <a:pt x="1039523" y="28518"/>
                  </a:cubicBezTo>
                  <a:cubicBezTo>
                    <a:pt x="1057783" y="46777"/>
                    <a:pt x="1068041" y="71542"/>
                    <a:pt x="1068041" y="97365"/>
                  </a:cubicBezTo>
                  <a:lnTo>
                    <a:pt x="1068041" y="740342"/>
                  </a:lnTo>
                  <a:cubicBezTo>
                    <a:pt x="1068041" y="766165"/>
                    <a:pt x="1057783" y="790931"/>
                    <a:pt x="1039523" y="809190"/>
                  </a:cubicBezTo>
                  <a:cubicBezTo>
                    <a:pt x="1021264" y="827450"/>
                    <a:pt x="996498" y="837708"/>
                    <a:pt x="970676" y="837708"/>
                  </a:cubicBezTo>
                  <a:lnTo>
                    <a:pt x="97365" y="837708"/>
                  </a:lnTo>
                  <a:cubicBezTo>
                    <a:pt x="71542" y="837708"/>
                    <a:pt x="46777" y="827450"/>
                    <a:pt x="28518" y="809190"/>
                  </a:cubicBezTo>
                  <a:cubicBezTo>
                    <a:pt x="10258" y="790931"/>
                    <a:pt x="0" y="766165"/>
                    <a:pt x="0" y="740342"/>
                  </a:cubicBezTo>
                  <a:lnTo>
                    <a:pt x="0" y="97365"/>
                  </a:lnTo>
                  <a:cubicBezTo>
                    <a:pt x="0" y="71542"/>
                    <a:pt x="10258" y="46777"/>
                    <a:pt x="28518" y="28518"/>
                  </a:cubicBezTo>
                  <a:cubicBezTo>
                    <a:pt x="46777" y="10258"/>
                    <a:pt x="71542" y="0"/>
                    <a:pt x="97365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068041" cy="885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510350" y="6330915"/>
            <a:ext cx="4151492" cy="1827474"/>
            <a:chOff x="0" y="0"/>
            <a:chExt cx="5535322" cy="243663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535322" cy="2436632"/>
            </a:xfrm>
            <a:custGeom>
              <a:avLst/>
              <a:gdLst/>
              <a:ahLst/>
              <a:cxnLst/>
              <a:rect l="l" t="t" r="r" b="b"/>
              <a:pathLst>
                <a:path w="5535322" h="2436632">
                  <a:moveTo>
                    <a:pt x="0" y="0"/>
                  </a:moveTo>
                  <a:lnTo>
                    <a:pt x="5535322" y="0"/>
                  </a:lnTo>
                  <a:lnTo>
                    <a:pt x="5535322" y="2436632"/>
                  </a:lnTo>
                  <a:lnTo>
                    <a:pt x="0" y="24366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38100"/>
              <a:ext cx="5535322" cy="23985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88"/>
                </a:lnSpc>
              </a:pPr>
              <a:r>
                <a:rPr lang="en-US" sz="36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Troop Reward Deadline</a:t>
              </a:r>
            </a:p>
            <a:p>
              <a:pPr algn="ctr">
                <a:lnSpc>
                  <a:spcPts val="3888"/>
                </a:lnSpc>
              </a:pPr>
              <a:r>
                <a:rPr lang="en-US" sz="3600">
                  <a:solidFill>
                    <a:srgbClr val="000000"/>
                  </a:solidFill>
                  <a:latin typeface="Girl Scout 3"/>
                  <a:ea typeface="Girl Scout 3"/>
                  <a:cs typeface="Girl Scout 3"/>
                  <a:sym typeface="Girl Scout 3"/>
                </a:rPr>
                <a:t>April 6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4865307" y="6362022"/>
            <a:ext cx="4502168" cy="1921071"/>
            <a:chOff x="0" y="0"/>
            <a:chExt cx="6002890" cy="2561428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6002890" cy="2561428"/>
            </a:xfrm>
            <a:custGeom>
              <a:avLst/>
              <a:gdLst/>
              <a:ahLst/>
              <a:cxnLst/>
              <a:rect l="l" t="t" r="r" b="b"/>
              <a:pathLst>
                <a:path w="6002890" h="2561428">
                  <a:moveTo>
                    <a:pt x="0" y="0"/>
                  </a:moveTo>
                  <a:lnTo>
                    <a:pt x="6002890" y="0"/>
                  </a:lnTo>
                  <a:lnTo>
                    <a:pt x="6002890" y="2561428"/>
                  </a:lnTo>
                  <a:lnTo>
                    <a:pt x="0" y="25614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38100"/>
              <a:ext cx="6002890" cy="252332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88"/>
                </a:lnSpc>
              </a:pPr>
              <a:r>
                <a:rPr lang="en-US" sz="36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Presales &amp; Online Sales Begin</a:t>
              </a:r>
            </a:p>
            <a:p>
              <a:pPr algn="ctr">
                <a:lnSpc>
                  <a:spcPts val="3888"/>
                </a:lnSpc>
              </a:pPr>
              <a:r>
                <a:rPr lang="en-US" sz="3600">
                  <a:solidFill>
                    <a:srgbClr val="000000"/>
                  </a:solidFill>
                  <a:latin typeface="Girl Scout 3"/>
                  <a:ea typeface="Girl Scout 3"/>
                  <a:cs typeface="Girl Scout 3"/>
                  <a:sym typeface="Girl Scout 3"/>
                </a:rPr>
                <a:t>February 11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3565371" y="2057400"/>
            <a:ext cx="4055218" cy="3180672"/>
            <a:chOff x="0" y="0"/>
            <a:chExt cx="1068041" cy="83770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068041" cy="837708"/>
            </a:xfrm>
            <a:custGeom>
              <a:avLst/>
              <a:gdLst/>
              <a:ahLst/>
              <a:cxnLst/>
              <a:rect l="l" t="t" r="r" b="b"/>
              <a:pathLst>
                <a:path w="1068041" h="837708">
                  <a:moveTo>
                    <a:pt x="97365" y="0"/>
                  </a:moveTo>
                  <a:lnTo>
                    <a:pt x="970676" y="0"/>
                  </a:lnTo>
                  <a:cubicBezTo>
                    <a:pt x="996498" y="0"/>
                    <a:pt x="1021264" y="10258"/>
                    <a:pt x="1039523" y="28518"/>
                  </a:cubicBezTo>
                  <a:cubicBezTo>
                    <a:pt x="1057783" y="46777"/>
                    <a:pt x="1068041" y="71542"/>
                    <a:pt x="1068041" y="97365"/>
                  </a:cubicBezTo>
                  <a:lnTo>
                    <a:pt x="1068041" y="740342"/>
                  </a:lnTo>
                  <a:cubicBezTo>
                    <a:pt x="1068041" y="766165"/>
                    <a:pt x="1057783" y="790931"/>
                    <a:pt x="1039523" y="809190"/>
                  </a:cubicBezTo>
                  <a:cubicBezTo>
                    <a:pt x="1021264" y="827450"/>
                    <a:pt x="996498" y="837708"/>
                    <a:pt x="970676" y="837708"/>
                  </a:cubicBezTo>
                  <a:lnTo>
                    <a:pt x="97365" y="837708"/>
                  </a:lnTo>
                  <a:cubicBezTo>
                    <a:pt x="71542" y="837708"/>
                    <a:pt x="46777" y="827450"/>
                    <a:pt x="28518" y="809190"/>
                  </a:cubicBezTo>
                  <a:cubicBezTo>
                    <a:pt x="10258" y="790931"/>
                    <a:pt x="0" y="766165"/>
                    <a:pt x="0" y="740342"/>
                  </a:cubicBezTo>
                  <a:lnTo>
                    <a:pt x="0" y="97365"/>
                  </a:lnTo>
                  <a:cubicBezTo>
                    <a:pt x="0" y="71542"/>
                    <a:pt x="10258" y="46777"/>
                    <a:pt x="28518" y="28518"/>
                  </a:cubicBezTo>
                  <a:cubicBezTo>
                    <a:pt x="46777" y="10258"/>
                    <a:pt x="71542" y="0"/>
                    <a:pt x="97365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1068041" cy="885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3655528" y="2733999"/>
            <a:ext cx="3874904" cy="1827474"/>
            <a:chOff x="0" y="0"/>
            <a:chExt cx="5166539" cy="2436632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5166539" cy="2436632"/>
            </a:xfrm>
            <a:custGeom>
              <a:avLst/>
              <a:gdLst/>
              <a:ahLst/>
              <a:cxnLst/>
              <a:rect l="l" t="t" r="r" b="b"/>
              <a:pathLst>
                <a:path w="5166539" h="2436632">
                  <a:moveTo>
                    <a:pt x="0" y="0"/>
                  </a:moveTo>
                  <a:lnTo>
                    <a:pt x="5166539" y="0"/>
                  </a:lnTo>
                  <a:lnTo>
                    <a:pt x="5166539" y="2436632"/>
                  </a:lnTo>
                  <a:lnTo>
                    <a:pt x="0" y="24366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38100"/>
              <a:ext cx="5166539" cy="23985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88"/>
                </a:lnSpc>
              </a:pPr>
              <a:r>
                <a:rPr lang="en-US" sz="36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Girl Rewards Arrive</a:t>
              </a:r>
            </a:p>
            <a:p>
              <a:pPr algn="ctr">
                <a:lnSpc>
                  <a:spcPts val="3887"/>
                </a:lnSpc>
              </a:pPr>
              <a:r>
                <a:rPr lang="en-US" sz="3599">
                  <a:solidFill>
                    <a:srgbClr val="000000"/>
                  </a:solidFill>
                  <a:latin typeface="Girl Scout 3"/>
                  <a:ea typeface="Girl Scout 3"/>
                  <a:cs typeface="Girl Scout 3"/>
                  <a:sym typeface="Girl Scout 3"/>
                </a:rPr>
                <a:t>Late May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13090393" y="4723754"/>
            <a:ext cx="5197607" cy="5197607"/>
          </a:xfrm>
          <a:custGeom>
            <a:avLst/>
            <a:gdLst/>
            <a:ahLst/>
            <a:cxnLst/>
            <a:rect l="l" t="t" r="r" b="b"/>
            <a:pathLst>
              <a:path w="5197607" h="5197607">
                <a:moveTo>
                  <a:pt x="0" y="0"/>
                </a:moveTo>
                <a:lnTo>
                  <a:pt x="5197607" y="0"/>
                </a:lnTo>
                <a:lnTo>
                  <a:pt x="5197607" y="5197607"/>
                </a:lnTo>
                <a:lnTo>
                  <a:pt x="0" y="51976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TextBox 51"/>
          <p:cNvSpPr txBox="1"/>
          <p:nvPr/>
        </p:nvSpPr>
        <p:spPr>
          <a:xfrm>
            <a:off x="4776046" y="552450"/>
            <a:ext cx="8735907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Important Cookie Dates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8756" y="348168"/>
            <a:ext cx="8962465" cy="9590665"/>
            <a:chOff x="0" y="0"/>
            <a:chExt cx="2360484" cy="25259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0484" cy="2525936"/>
            </a:xfrm>
            <a:custGeom>
              <a:avLst/>
              <a:gdLst/>
              <a:ahLst/>
              <a:cxnLst/>
              <a:rect l="l" t="t" r="r" b="b"/>
              <a:pathLst>
                <a:path w="2360484" h="2525936">
                  <a:moveTo>
                    <a:pt x="44055" y="0"/>
                  </a:moveTo>
                  <a:lnTo>
                    <a:pt x="2316430" y="0"/>
                  </a:lnTo>
                  <a:cubicBezTo>
                    <a:pt x="2328114" y="0"/>
                    <a:pt x="2339319" y="4641"/>
                    <a:pt x="2347581" y="12903"/>
                  </a:cubicBezTo>
                  <a:cubicBezTo>
                    <a:pt x="2355843" y="21165"/>
                    <a:pt x="2360484" y="32371"/>
                    <a:pt x="2360484" y="44055"/>
                  </a:cubicBezTo>
                  <a:lnTo>
                    <a:pt x="2360484" y="2481882"/>
                  </a:lnTo>
                  <a:cubicBezTo>
                    <a:pt x="2360484" y="2493566"/>
                    <a:pt x="2355843" y="2504771"/>
                    <a:pt x="2347581" y="2513033"/>
                  </a:cubicBezTo>
                  <a:cubicBezTo>
                    <a:pt x="2339319" y="2521295"/>
                    <a:pt x="2328114" y="2525936"/>
                    <a:pt x="2316430" y="2525936"/>
                  </a:cubicBezTo>
                  <a:lnTo>
                    <a:pt x="44055" y="2525936"/>
                  </a:lnTo>
                  <a:cubicBezTo>
                    <a:pt x="32371" y="2525936"/>
                    <a:pt x="21165" y="2521295"/>
                    <a:pt x="12903" y="2513033"/>
                  </a:cubicBezTo>
                  <a:cubicBezTo>
                    <a:pt x="4641" y="2504771"/>
                    <a:pt x="0" y="2493566"/>
                    <a:pt x="0" y="2481882"/>
                  </a:cubicBezTo>
                  <a:lnTo>
                    <a:pt x="0" y="44055"/>
                  </a:lnTo>
                  <a:cubicBezTo>
                    <a:pt x="0" y="32371"/>
                    <a:pt x="4641" y="21165"/>
                    <a:pt x="12903" y="12903"/>
                  </a:cubicBezTo>
                  <a:cubicBezTo>
                    <a:pt x="21165" y="4641"/>
                    <a:pt x="32371" y="0"/>
                    <a:pt x="44055" y="0"/>
                  </a:cubicBezTo>
                  <a:close/>
                </a:path>
              </a:pathLst>
            </a:custGeom>
            <a:solidFill>
              <a:srgbClr val="A0DE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60484" cy="25735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41156" y="695546"/>
            <a:ext cx="3577664" cy="1642716"/>
            <a:chOff x="0" y="0"/>
            <a:chExt cx="4770219" cy="21902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0219" cy="2190288"/>
            </a:xfrm>
            <a:custGeom>
              <a:avLst/>
              <a:gdLst/>
              <a:ahLst/>
              <a:cxnLst/>
              <a:rect l="l" t="t" r="r" b="b"/>
              <a:pathLst>
                <a:path w="4770219" h="2190288">
                  <a:moveTo>
                    <a:pt x="0" y="0"/>
                  </a:moveTo>
                  <a:lnTo>
                    <a:pt x="4770219" y="0"/>
                  </a:lnTo>
                  <a:lnTo>
                    <a:pt x="4770219" y="2190288"/>
                  </a:lnTo>
                  <a:lnTo>
                    <a:pt x="0" y="21902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7150"/>
              <a:ext cx="4770219" cy="21331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Finances 	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957230" y="695546"/>
            <a:ext cx="5761311" cy="3350967"/>
            <a:chOff x="0" y="0"/>
            <a:chExt cx="5974598" cy="34750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74588" cy="3474974"/>
            </a:xfrm>
            <a:custGeom>
              <a:avLst/>
              <a:gdLst/>
              <a:ahLst/>
              <a:cxnLst/>
              <a:rect l="l" t="t" r="r" b="b"/>
              <a:pathLst>
                <a:path w="5974588" h="3474974">
                  <a:moveTo>
                    <a:pt x="0" y="0"/>
                  </a:moveTo>
                  <a:lnTo>
                    <a:pt x="5974588" y="0"/>
                  </a:lnTo>
                  <a:lnTo>
                    <a:pt x="5974588" y="3474974"/>
                  </a:lnTo>
                  <a:lnTo>
                    <a:pt x="0" y="3474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83782" y="2165589"/>
            <a:ext cx="7569843" cy="1236096"/>
            <a:chOff x="0" y="0"/>
            <a:chExt cx="10093123" cy="16481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093123" cy="1648128"/>
            </a:xfrm>
            <a:custGeom>
              <a:avLst/>
              <a:gdLst/>
              <a:ahLst/>
              <a:cxnLst/>
              <a:rect l="l" t="t" r="r" b="b"/>
              <a:pathLst>
                <a:path w="10093123" h="1648128">
                  <a:moveTo>
                    <a:pt x="0" y="0"/>
                  </a:moveTo>
                  <a:lnTo>
                    <a:pt x="10093123" y="0"/>
                  </a:lnTo>
                  <a:lnTo>
                    <a:pt x="10093123" y="1648128"/>
                  </a:lnTo>
                  <a:lnTo>
                    <a:pt x="0" y="16481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8100"/>
              <a:ext cx="10093123" cy="161002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798831" lvl="1" indent="-399416" algn="l">
                <a:lnSpc>
                  <a:spcPts val="3996"/>
                </a:lnSpc>
                <a:buFont typeface="Arial"/>
                <a:buChar char="•"/>
              </a:pPr>
              <a:r>
                <a:rPr lang="en-US" sz="37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All cookies are $6 per package</a:t>
              </a:r>
            </a:p>
            <a:p>
              <a:pPr marL="1256031" lvl="2" indent="-399416">
                <a:lnSpc>
                  <a:spcPts val="3996"/>
                </a:lnSpc>
                <a:buFont typeface="Arial"/>
                <a:buChar char="•"/>
              </a:pPr>
              <a:r>
                <a:rPr lang="en-US" sz="28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Cash/checks (payable to Girl Scouts, Digital Cookie online/mobile payments</a:t>
              </a:r>
            </a:p>
            <a:p>
              <a:pPr marL="1256031" lvl="2" indent="-399416">
                <a:lnSpc>
                  <a:spcPts val="3996"/>
                </a:lnSpc>
                <a:buFont typeface="Arial"/>
                <a:buChar char="•"/>
              </a:pPr>
              <a:endParaRPr lang="en-US" sz="37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83782" y="3132314"/>
            <a:ext cx="7496711" cy="1426596"/>
            <a:chOff x="0" y="0"/>
            <a:chExt cx="9995615" cy="19021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995615" cy="1902128"/>
            </a:xfrm>
            <a:custGeom>
              <a:avLst/>
              <a:gdLst/>
              <a:ahLst/>
              <a:cxnLst/>
              <a:rect l="l" t="t" r="r" b="b"/>
              <a:pathLst>
                <a:path w="9995615" h="1902128">
                  <a:moveTo>
                    <a:pt x="0" y="0"/>
                  </a:moveTo>
                  <a:lnTo>
                    <a:pt x="9995615" y="0"/>
                  </a:lnTo>
                  <a:lnTo>
                    <a:pt x="9995615" y="1902128"/>
                  </a:lnTo>
                  <a:lnTo>
                    <a:pt x="0" y="19021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8100"/>
              <a:ext cx="9995615" cy="186402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798831" lvl="1" indent="-399416" algn="l">
                <a:lnSpc>
                  <a:spcPts val="3996"/>
                </a:lnSpc>
                <a:buFont typeface="Arial"/>
                <a:buChar char="•"/>
              </a:pPr>
              <a:r>
                <a:rPr lang="en-US" sz="37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Turn in cookie money weekly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83782" y="4558910"/>
            <a:ext cx="8627438" cy="1657795"/>
            <a:chOff x="0" y="0"/>
            <a:chExt cx="11503251" cy="221039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503251" cy="2210393"/>
            </a:xfrm>
            <a:custGeom>
              <a:avLst/>
              <a:gdLst/>
              <a:ahLst/>
              <a:cxnLst/>
              <a:rect l="l" t="t" r="r" b="b"/>
              <a:pathLst>
                <a:path w="11503251" h="2210393">
                  <a:moveTo>
                    <a:pt x="0" y="0"/>
                  </a:moveTo>
                  <a:lnTo>
                    <a:pt x="11503251" y="0"/>
                  </a:lnTo>
                  <a:lnTo>
                    <a:pt x="11503251" y="2210393"/>
                  </a:lnTo>
                  <a:lnTo>
                    <a:pt x="0" y="22103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8100"/>
              <a:ext cx="11503251" cy="21722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798831" lvl="1" indent="-399416" algn="l">
                <a:lnSpc>
                  <a:spcPts val="3996"/>
                </a:lnSpc>
                <a:buFont typeface="Arial"/>
                <a:buChar char="•"/>
              </a:pPr>
              <a:r>
                <a:rPr lang="en-US" sz="37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Families are responsible for cookies not returned to the troop by the Family Return Date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8700" y="6407205"/>
            <a:ext cx="8668317" cy="1426596"/>
            <a:chOff x="0" y="0"/>
            <a:chExt cx="11557756" cy="190212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557756" cy="1902128"/>
            </a:xfrm>
            <a:custGeom>
              <a:avLst/>
              <a:gdLst/>
              <a:ahLst/>
              <a:cxnLst/>
              <a:rect l="l" t="t" r="r" b="b"/>
              <a:pathLst>
                <a:path w="11557756" h="1902128">
                  <a:moveTo>
                    <a:pt x="0" y="0"/>
                  </a:moveTo>
                  <a:lnTo>
                    <a:pt x="11557756" y="0"/>
                  </a:lnTo>
                  <a:lnTo>
                    <a:pt x="11557756" y="1902128"/>
                  </a:lnTo>
                  <a:lnTo>
                    <a:pt x="0" y="19021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38100"/>
              <a:ext cx="11557756" cy="186402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798831" lvl="1" indent="-399416" algn="l">
                <a:lnSpc>
                  <a:spcPts val="3996"/>
                </a:lnSpc>
                <a:buFont typeface="Arial"/>
                <a:buChar char="•"/>
              </a:pPr>
              <a:r>
                <a:rPr lang="en-US" sz="37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Troop is responsible for leftover inventory at end of sale*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9697017" y="4074005"/>
            <a:ext cx="8281738" cy="5521158"/>
          </a:xfrm>
          <a:custGeom>
            <a:avLst/>
            <a:gdLst/>
            <a:ahLst/>
            <a:cxnLst/>
            <a:rect l="l" t="t" r="r" b="b"/>
            <a:pathLst>
              <a:path w="8281738" h="5521158">
                <a:moveTo>
                  <a:pt x="0" y="0"/>
                </a:moveTo>
                <a:lnTo>
                  <a:pt x="8281737" y="0"/>
                </a:lnTo>
                <a:lnTo>
                  <a:pt x="8281737" y="5521159"/>
                </a:lnTo>
                <a:lnTo>
                  <a:pt x="0" y="5521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218587" y="8062401"/>
            <a:ext cx="7622801" cy="1532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3699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*Reach out to your Troop Volunteers if you have too much extra cookie inventory!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87728" y="476179"/>
            <a:ext cx="12013996" cy="1491817"/>
            <a:chOff x="0" y="0"/>
            <a:chExt cx="3164180" cy="3929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4180" cy="392907"/>
            </a:xfrm>
            <a:custGeom>
              <a:avLst/>
              <a:gdLst/>
              <a:ahLst/>
              <a:cxnLst/>
              <a:rect l="l" t="t" r="r" b="b"/>
              <a:pathLst>
                <a:path w="3164180" h="392907">
                  <a:moveTo>
                    <a:pt x="32865" y="0"/>
                  </a:moveTo>
                  <a:lnTo>
                    <a:pt x="3131315" y="0"/>
                  </a:lnTo>
                  <a:cubicBezTo>
                    <a:pt x="3140032" y="0"/>
                    <a:pt x="3148391" y="3463"/>
                    <a:pt x="3154554" y="9626"/>
                  </a:cubicBezTo>
                  <a:cubicBezTo>
                    <a:pt x="3160718" y="15789"/>
                    <a:pt x="3164180" y="24149"/>
                    <a:pt x="3164180" y="32865"/>
                  </a:cubicBezTo>
                  <a:lnTo>
                    <a:pt x="3164180" y="360042"/>
                  </a:lnTo>
                  <a:cubicBezTo>
                    <a:pt x="3164180" y="378193"/>
                    <a:pt x="3149466" y="392907"/>
                    <a:pt x="3131315" y="392907"/>
                  </a:cubicBezTo>
                  <a:lnTo>
                    <a:pt x="32865" y="392907"/>
                  </a:lnTo>
                  <a:cubicBezTo>
                    <a:pt x="24149" y="392907"/>
                    <a:pt x="15789" y="389444"/>
                    <a:pt x="9626" y="383281"/>
                  </a:cubicBezTo>
                  <a:cubicBezTo>
                    <a:pt x="3463" y="377117"/>
                    <a:pt x="0" y="368758"/>
                    <a:pt x="0" y="360042"/>
                  </a:cubicBezTo>
                  <a:lnTo>
                    <a:pt x="0" y="32865"/>
                  </a:lnTo>
                  <a:cubicBezTo>
                    <a:pt x="0" y="24149"/>
                    <a:pt x="3463" y="15789"/>
                    <a:pt x="9626" y="9626"/>
                  </a:cubicBezTo>
                  <a:cubicBezTo>
                    <a:pt x="15789" y="3463"/>
                    <a:pt x="24149" y="0"/>
                    <a:pt x="32865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164180" cy="440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977" y="225975"/>
            <a:ext cx="10751103" cy="1725213"/>
            <a:chOff x="0" y="0"/>
            <a:chExt cx="14334805" cy="23002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289981" cy="1717578"/>
            </a:xfrm>
            <a:custGeom>
              <a:avLst/>
              <a:gdLst/>
              <a:ahLst/>
              <a:cxnLst/>
              <a:rect l="l" t="t" r="r" b="b"/>
              <a:pathLst>
                <a:path w="14334804" h="2098578">
                  <a:moveTo>
                    <a:pt x="0" y="0"/>
                  </a:moveTo>
                  <a:lnTo>
                    <a:pt x="14334804" y="0"/>
                  </a:lnTo>
                  <a:lnTo>
                    <a:pt x="14334804" y="2098578"/>
                  </a:lnTo>
                  <a:lnTo>
                    <a:pt x="0" y="20985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49331"/>
              <a:ext cx="14334805" cy="205095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2"/>
                </a:lnSpc>
              </a:pPr>
              <a:r>
                <a:rPr lang="en-US" sz="54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Online Family Responsibility Form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72977" y="2372660"/>
            <a:ext cx="10347168" cy="6898112"/>
          </a:xfrm>
          <a:custGeom>
            <a:avLst/>
            <a:gdLst/>
            <a:ahLst/>
            <a:cxnLst/>
            <a:rect l="l" t="t" r="r" b="b"/>
            <a:pathLst>
              <a:path w="10347168" h="6898112">
                <a:moveTo>
                  <a:pt x="0" y="0"/>
                </a:moveTo>
                <a:lnTo>
                  <a:pt x="10347167" y="0"/>
                </a:lnTo>
                <a:lnTo>
                  <a:pt x="10347167" y="6898111"/>
                </a:lnTo>
                <a:lnTo>
                  <a:pt x="0" y="6898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862622" y="1950653"/>
            <a:ext cx="7208380" cy="7742125"/>
            <a:chOff x="0" y="0"/>
            <a:chExt cx="1942774" cy="20390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42773" cy="2039078"/>
            </a:xfrm>
            <a:custGeom>
              <a:avLst/>
              <a:gdLst/>
              <a:ahLst/>
              <a:cxnLst/>
              <a:rect l="l" t="t" r="r" b="b"/>
              <a:pathLst>
                <a:path w="1942773" h="2039078">
                  <a:moveTo>
                    <a:pt x="53527" y="0"/>
                  </a:moveTo>
                  <a:lnTo>
                    <a:pt x="1889247" y="0"/>
                  </a:lnTo>
                  <a:cubicBezTo>
                    <a:pt x="1918809" y="0"/>
                    <a:pt x="1942773" y="23965"/>
                    <a:pt x="1942773" y="53527"/>
                  </a:cubicBezTo>
                  <a:lnTo>
                    <a:pt x="1942773" y="1985551"/>
                  </a:lnTo>
                  <a:cubicBezTo>
                    <a:pt x="1942773" y="2015113"/>
                    <a:pt x="1918809" y="2039078"/>
                    <a:pt x="1889247" y="2039078"/>
                  </a:cubicBezTo>
                  <a:lnTo>
                    <a:pt x="53527" y="2039078"/>
                  </a:lnTo>
                  <a:cubicBezTo>
                    <a:pt x="23965" y="2039078"/>
                    <a:pt x="0" y="2015113"/>
                    <a:pt x="0" y="1985551"/>
                  </a:cubicBezTo>
                  <a:lnTo>
                    <a:pt x="0" y="53527"/>
                  </a:lnTo>
                  <a:cubicBezTo>
                    <a:pt x="0" y="23965"/>
                    <a:pt x="23965" y="0"/>
                    <a:pt x="53527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942774" cy="2086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892650" y="2065691"/>
            <a:ext cx="6809597" cy="741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650" lvl="1" indent="-410325" algn="l">
              <a:lnSpc>
                <a:spcPts val="5365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Required for participation in the program &amp; must be complete before cookies are given to families</a:t>
            </a:r>
          </a:p>
          <a:p>
            <a:pPr marL="820650" lvl="1" indent="-410325" algn="l">
              <a:lnSpc>
                <a:spcPts val="5365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Find this on </a:t>
            </a:r>
            <a:r>
              <a:rPr lang="en-US" sz="3700" u="sng">
                <a:solidFill>
                  <a:srgbClr val="196B24"/>
                </a:solidFill>
                <a:latin typeface="Girl Scout 2"/>
                <a:ea typeface="Girl Scout 2"/>
                <a:cs typeface="Girl Scout 2"/>
                <a:sym typeface="Girl Scout 2"/>
                <a:hlinkClick r:id="rId3" tooltip="https://www.girlscoutsrv.org/en/members/for-girl-scouts-and-families/cookie-central.html"/>
              </a:rPr>
              <a:t>Cookie Central</a:t>
            </a:r>
          </a:p>
          <a:p>
            <a:pPr marL="820650" lvl="1" indent="-410325" algn="l">
              <a:lnSpc>
                <a:spcPts val="5365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Enter the Troop Leader’s email address &amp; troop number</a:t>
            </a:r>
          </a:p>
          <a:p>
            <a:pPr marL="820650" lvl="1" indent="-410325" algn="l">
              <a:lnSpc>
                <a:spcPts val="5365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Parent/caregiver &amp; Troop Leader will both receive an email confirmation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115954" y="651336"/>
            <a:ext cx="6586293" cy="1160242"/>
            <a:chOff x="0" y="0"/>
            <a:chExt cx="8781724" cy="1546989"/>
          </a:xfrm>
        </p:grpSpPr>
        <p:sp>
          <p:nvSpPr>
            <p:cNvPr id="14" name="Freeform 14"/>
            <p:cNvSpPr/>
            <p:nvPr/>
          </p:nvSpPr>
          <p:spPr>
            <a:xfrm>
              <a:off x="0" y="136901"/>
              <a:ext cx="1316141" cy="1316141"/>
            </a:xfrm>
            <a:custGeom>
              <a:avLst/>
              <a:gdLst/>
              <a:ahLst/>
              <a:cxnLst/>
              <a:rect l="l" t="t" r="r" b="b"/>
              <a:pathLst>
                <a:path w="1316141" h="1316141">
                  <a:moveTo>
                    <a:pt x="0" y="0"/>
                  </a:moveTo>
                  <a:lnTo>
                    <a:pt x="1316141" y="0"/>
                  </a:lnTo>
                  <a:lnTo>
                    <a:pt x="1316141" y="1316141"/>
                  </a:lnTo>
                  <a:lnTo>
                    <a:pt x="0" y="1316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31301" y="42955"/>
              <a:ext cx="1504034" cy="1504034"/>
            </a:xfrm>
            <a:custGeom>
              <a:avLst/>
              <a:gdLst/>
              <a:ahLst/>
              <a:cxnLst/>
              <a:rect l="l" t="t" r="r" b="b"/>
              <a:pathLst>
                <a:path w="1504034" h="1504034">
                  <a:moveTo>
                    <a:pt x="0" y="0"/>
                  </a:moveTo>
                  <a:lnTo>
                    <a:pt x="1504034" y="0"/>
                  </a:lnTo>
                  <a:lnTo>
                    <a:pt x="1504034" y="1504034"/>
                  </a:lnTo>
                  <a:lnTo>
                    <a:pt x="0" y="1504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5904486" y="0"/>
              <a:ext cx="1316141" cy="1316141"/>
            </a:xfrm>
            <a:custGeom>
              <a:avLst/>
              <a:gdLst/>
              <a:ahLst/>
              <a:cxnLst/>
              <a:rect l="l" t="t" r="r" b="b"/>
              <a:pathLst>
                <a:path w="1316141" h="1316141">
                  <a:moveTo>
                    <a:pt x="0" y="0"/>
                  </a:moveTo>
                  <a:lnTo>
                    <a:pt x="1316142" y="0"/>
                  </a:lnTo>
                  <a:lnTo>
                    <a:pt x="1316142" y="1316141"/>
                  </a:lnTo>
                  <a:lnTo>
                    <a:pt x="0" y="1316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343389" y="68450"/>
              <a:ext cx="1453042" cy="1453042"/>
            </a:xfrm>
            <a:custGeom>
              <a:avLst/>
              <a:gdLst/>
              <a:ahLst/>
              <a:cxnLst/>
              <a:rect l="l" t="t" r="r" b="b"/>
              <a:pathLst>
                <a:path w="1453042" h="1453042">
                  <a:moveTo>
                    <a:pt x="0" y="0"/>
                  </a:moveTo>
                  <a:lnTo>
                    <a:pt x="1453043" y="0"/>
                  </a:lnTo>
                  <a:lnTo>
                    <a:pt x="1453043" y="1453043"/>
                  </a:lnTo>
                  <a:lnTo>
                    <a:pt x="0" y="1453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7328682" y="68450"/>
              <a:ext cx="1453042" cy="1453042"/>
            </a:xfrm>
            <a:custGeom>
              <a:avLst/>
              <a:gdLst/>
              <a:ahLst/>
              <a:cxnLst/>
              <a:rect l="l" t="t" r="r" b="b"/>
              <a:pathLst>
                <a:path w="1453042" h="1453042">
                  <a:moveTo>
                    <a:pt x="0" y="0"/>
                  </a:moveTo>
                  <a:lnTo>
                    <a:pt x="1453042" y="0"/>
                  </a:lnTo>
                  <a:lnTo>
                    <a:pt x="1453042" y="1453043"/>
                  </a:lnTo>
                  <a:lnTo>
                    <a:pt x="0" y="1453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423197" y="115424"/>
              <a:ext cx="1308104" cy="1308104"/>
            </a:xfrm>
            <a:custGeom>
              <a:avLst/>
              <a:gdLst/>
              <a:ahLst/>
              <a:cxnLst/>
              <a:rect l="l" t="t" r="r" b="b"/>
              <a:pathLst>
                <a:path w="1308104" h="1308104">
                  <a:moveTo>
                    <a:pt x="0" y="0"/>
                  </a:moveTo>
                  <a:lnTo>
                    <a:pt x="1308104" y="0"/>
                  </a:lnTo>
                  <a:lnTo>
                    <a:pt x="1308104" y="1308104"/>
                  </a:lnTo>
                  <a:lnTo>
                    <a:pt x="0" y="130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770" y="268004"/>
            <a:ext cx="17646459" cy="9750992"/>
            <a:chOff x="0" y="0"/>
            <a:chExt cx="4647627" cy="25681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7627" cy="2568162"/>
            </a:xfrm>
            <a:custGeom>
              <a:avLst/>
              <a:gdLst/>
              <a:ahLst/>
              <a:cxnLst/>
              <a:rect l="l" t="t" r="r" b="b"/>
              <a:pathLst>
                <a:path w="4647627" h="2568162">
                  <a:moveTo>
                    <a:pt x="22375" y="0"/>
                  </a:moveTo>
                  <a:lnTo>
                    <a:pt x="4625252" y="0"/>
                  </a:lnTo>
                  <a:cubicBezTo>
                    <a:pt x="4631186" y="0"/>
                    <a:pt x="4636877" y="2357"/>
                    <a:pt x="4641074" y="6553"/>
                  </a:cubicBezTo>
                  <a:cubicBezTo>
                    <a:pt x="4645270" y="10750"/>
                    <a:pt x="4647627" y="16441"/>
                    <a:pt x="4647627" y="22375"/>
                  </a:cubicBezTo>
                  <a:lnTo>
                    <a:pt x="4647627" y="2545787"/>
                  </a:lnTo>
                  <a:cubicBezTo>
                    <a:pt x="4647627" y="2551722"/>
                    <a:pt x="4645270" y="2557413"/>
                    <a:pt x="4641074" y="2561609"/>
                  </a:cubicBezTo>
                  <a:cubicBezTo>
                    <a:pt x="4636877" y="2565805"/>
                    <a:pt x="4631186" y="2568162"/>
                    <a:pt x="4625252" y="2568162"/>
                  </a:cubicBezTo>
                  <a:lnTo>
                    <a:pt x="22375" y="2568162"/>
                  </a:lnTo>
                  <a:cubicBezTo>
                    <a:pt x="16441" y="2568162"/>
                    <a:pt x="10750" y="2565805"/>
                    <a:pt x="6553" y="2561609"/>
                  </a:cubicBezTo>
                  <a:cubicBezTo>
                    <a:pt x="2357" y="2557413"/>
                    <a:pt x="0" y="2551722"/>
                    <a:pt x="0" y="2545787"/>
                  </a:cubicBezTo>
                  <a:lnTo>
                    <a:pt x="0" y="22375"/>
                  </a:lnTo>
                  <a:cubicBezTo>
                    <a:pt x="0" y="16441"/>
                    <a:pt x="2357" y="10750"/>
                    <a:pt x="6553" y="6553"/>
                  </a:cubicBezTo>
                  <a:cubicBezTo>
                    <a:pt x="10750" y="2357"/>
                    <a:pt x="16441" y="0"/>
                    <a:pt x="22375" y="0"/>
                  </a:cubicBezTo>
                  <a:close/>
                </a:path>
              </a:pathLst>
            </a:custGeom>
            <a:solidFill>
              <a:srgbClr val="A0DE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47627" cy="2615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06452" y="1955425"/>
            <a:ext cx="10577509" cy="7540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69"/>
              </a:lnSpc>
            </a:pPr>
            <a:r>
              <a:rPr lang="en-US" sz="385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Online platform for Girl Scouts and caregivers to manage online cookie sales. </a:t>
            </a:r>
          </a:p>
          <a:p>
            <a:pPr marL="698500" lvl="1" indent="-349250" algn="l">
              <a:lnSpc>
                <a:spcPts val="4169"/>
              </a:lnSpc>
              <a:buFont typeface="Arial"/>
              <a:buChar char="•"/>
            </a:pPr>
            <a:r>
              <a:rPr lang="en-US" sz="385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Access to Digital Cookie starts on Feb. 11</a:t>
            </a:r>
            <a:endParaRPr lang="en-US" sz="3850" dirty="0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  <a:p>
            <a:pPr marL="1440180" lvl="2" indent="-480060">
              <a:lnSpc>
                <a:spcPts val="4169"/>
              </a:lnSpc>
              <a:buFont typeface="Arial"/>
              <a:buChar char="⚬"/>
            </a:pPr>
            <a:r>
              <a:rPr lang="en-US" sz="385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Set up your online sales link (for shipped orders &amp; in-person delivery)</a:t>
            </a:r>
            <a:endParaRPr lang="en-US" sz="3850" dirty="0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  <a:p>
            <a:pPr marL="2181860" lvl="3" indent="-545465" algn="l">
              <a:lnSpc>
                <a:spcPts val="4169"/>
              </a:lnSpc>
              <a:buFont typeface="Arial"/>
              <a:buChar char="￭"/>
            </a:pPr>
            <a:r>
              <a:rPr lang="en-US" sz="385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Share your link by:</a:t>
            </a:r>
            <a:endParaRPr lang="en-US" sz="3850" dirty="0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  <a:p>
            <a:pPr marL="2181860" lvl="3" indent="-545465" algn="l">
              <a:lnSpc>
                <a:spcPts val="4169"/>
              </a:lnSpc>
            </a:pPr>
            <a:r>
              <a:rPr lang="en-US" sz="385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 • Email </a:t>
            </a:r>
            <a:endParaRPr lang="en-US" sz="3850" dirty="0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  <a:p>
            <a:pPr marL="2181860" lvl="3" indent="-545465" algn="l">
              <a:lnSpc>
                <a:spcPts val="4169"/>
              </a:lnSpc>
            </a:pPr>
            <a:r>
              <a:rPr lang="en-US" sz="385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 • Text </a:t>
            </a:r>
            <a:endParaRPr lang="en-US" sz="3850" dirty="0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  <a:p>
            <a:pPr marL="2181860" lvl="3" indent="-545465" algn="l">
              <a:lnSpc>
                <a:spcPts val="4169"/>
              </a:lnSpc>
            </a:pPr>
            <a:r>
              <a:rPr lang="en-US" sz="385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 • Social media </a:t>
            </a:r>
            <a:endParaRPr lang="en-US" sz="3850" dirty="0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  <a:p>
            <a:pPr marL="2181860" lvl="3" indent="-545465" algn="l">
              <a:lnSpc>
                <a:spcPts val="4169"/>
              </a:lnSpc>
            </a:pPr>
            <a:r>
              <a:rPr lang="en-US" sz="385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 • Parent/guardian workplace</a:t>
            </a:r>
            <a:endParaRPr lang="en-US" sz="3850" dirty="0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  <a:p>
            <a:pPr marL="1750695" lvl="2" indent="-571500">
              <a:lnSpc>
                <a:spcPts val="4169"/>
              </a:lnSpc>
              <a:buFont typeface="Arial" panose="020B0604020202020204" pitchFamily="34" charset="0"/>
              <a:buChar char="•"/>
            </a:pPr>
            <a:r>
              <a:rPr lang="en-US" sz="385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Download the Digital Cookie Mobile App to accept credit card/Venmo/PayPal payments for in-person sales</a:t>
            </a:r>
            <a:endParaRPr lang="en-US" sz="3850" dirty="0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  <a:p>
            <a:pPr marL="2181860" lvl="3" indent="-545465" algn="l">
              <a:lnSpc>
                <a:spcPts val="4169"/>
              </a:lnSpc>
            </a:pPr>
            <a:endParaRPr lang="en-US" sz="3860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63628" y="416935"/>
            <a:ext cx="6428096" cy="1550360"/>
            <a:chOff x="0" y="0"/>
            <a:chExt cx="8570794" cy="20671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570794" cy="2067146"/>
            </a:xfrm>
            <a:custGeom>
              <a:avLst/>
              <a:gdLst/>
              <a:ahLst/>
              <a:cxnLst/>
              <a:rect l="l" t="t" r="r" b="b"/>
              <a:pathLst>
                <a:path w="8570794" h="2067146">
                  <a:moveTo>
                    <a:pt x="0" y="0"/>
                  </a:moveTo>
                  <a:lnTo>
                    <a:pt x="8570794" y="0"/>
                  </a:lnTo>
                  <a:lnTo>
                    <a:pt x="8570794" y="2067146"/>
                  </a:lnTo>
                  <a:lnTo>
                    <a:pt x="0" y="20671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7150"/>
              <a:ext cx="8570794" cy="200999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60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Digital Cookie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229443" y="416935"/>
            <a:ext cx="3629400" cy="3618163"/>
            <a:chOff x="0" y="0"/>
            <a:chExt cx="4878934" cy="4863828"/>
          </a:xfrm>
        </p:grpSpPr>
        <p:sp>
          <p:nvSpPr>
            <p:cNvPr id="10" name="Freeform 10" descr="A colorful pixelated image of a cookie  Description automatically generated"/>
            <p:cNvSpPr/>
            <p:nvPr/>
          </p:nvSpPr>
          <p:spPr>
            <a:xfrm>
              <a:off x="0" y="0"/>
              <a:ext cx="4878959" cy="4863846"/>
            </a:xfrm>
            <a:custGeom>
              <a:avLst/>
              <a:gdLst/>
              <a:ahLst/>
              <a:cxnLst/>
              <a:rect l="l" t="t" r="r" b="b"/>
              <a:pathLst>
                <a:path w="4878959" h="4863846">
                  <a:moveTo>
                    <a:pt x="243281" y="0"/>
                  </a:moveTo>
                  <a:lnTo>
                    <a:pt x="4635678" y="0"/>
                  </a:lnTo>
                  <a:cubicBezTo>
                    <a:pt x="4700200" y="0"/>
                    <a:pt x="4762079" y="25631"/>
                    <a:pt x="4807704" y="71255"/>
                  </a:cubicBezTo>
                  <a:cubicBezTo>
                    <a:pt x="4853328" y="116880"/>
                    <a:pt x="4878959" y="178759"/>
                    <a:pt x="4878959" y="243281"/>
                  </a:cubicBezTo>
                  <a:lnTo>
                    <a:pt x="4878959" y="4620565"/>
                  </a:lnTo>
                  <a:cubicBezTo>
                    <a:pt x="4878959" y="4685087"/>
                    <a:pt x="4853328" y="4746966"/>
                    <a:pt x="4807704" y="4792591"/>
                  </a:cubicBezTo>
                  <a:cubicBezTo>
                    <a:pt x="4762079" y="4838215"/>
                    <a:pt x="4700200" y="4863846"/>
                    <a:pt x="4635678" y="4863846"/>
                  </a:cubicBezTo>
                  <a:lnTo>
                    <a:pt x="243281" y="4863846"/>
                  </a:lnTo>
                  <a:cubicBezTo>
                    <a:pt x="108921" y="4863846"/>
                    <a:pt x="0" y="4754925"/>
                    <a:pt x="0" y="4620565"/>
                  </a:cubicBezTo>
                  <a:lnTo>
                    <a:pt x="0" y="243281"/>
                  </a:lnTo>
                  <a:cubicBezTo>
                    <a:pt x="0" y="178759"/>
                    <a:pt x="25631" y="116880"/>
                    <a:pt x="71255" y="71255"/>
                  </a:cubicBezTo>
                  <a:cubicBezTo>
                    <a:pt x="116880" y="25631"/>
                    <a:pt x="178759" y="0"/>
                    <a:pt x="243281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682295" y="5303404"/>
            <a:ext cx="7449800" cy="6056748"/>
          </a:xfrm>
          <a:custGeom>
            <a:avLst/>
            <a:gdLst/>
            <a:ahLst/>
            <a:cxnLst/>
            <a:rect l="l" t="t" r="r" b="b"/>
            <a:pathLst>
              <a:path w="7449800" h="6056748">
                <a:moveTo>
                  <a:pt x="0" y="0"/>
                </a:moveTo>
                <a:lnTo>
                  <a:pt x="7449801" y="0"/>
                </a:lnTo>
                <a:lnTo>
                  <a:pt x="7449801" y="6056748"/>
                </a:lnTo>
                <a:lnTo>
                  <a:pt x="0" y="60567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00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770" y="268004"/>
            <a:ext cx="17646459" cy="9750992"/>
            <a:chOff x="0" y="0"/>
            <a:chExt cx="4647627" cy="25681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7627" cy="2568162"/>
            </a:xfrm>
            <a:custGeom>
              <a:avLst/>
              <a:gdLst/>
              <a:ahLst/>
              <a:cxnLst/>
              <a:rect l="l" t="t" r="r" b="b"/>
              <a:pathLst>
                <a:path w="4647627" h="2568162">
                  <a:moveTo>
                    <a:pt x="22375" y="0"/>
                  </a:moveTo>
                  <a:lnTo>
                    <a:pt x="4625252" y="0"/>
                  </a:lnTo>
                  <a:cubicBezTo>
                    <a:pt x="4631186" y="0"/>
                    <a:pt x="4636877" y="2357"/>
                    <a:pt x="4641074" y="6553"/>
                  </a:cubicBezTo>
                  <a:cubicBezTo>
                    <a:pt x="4645270" y="10750"/>
                    <a:pt x="4647627" y="16441"/>
                    <a:pt x="4647627" y="22375"/>
                  </a:cubicBezTo>
                  <a:lnTo>
                    <a:pt x="4647627" y="2545787"/>
                  </a:lnTo>
                  <a:cubicBezTo>
                    <a:pt x="4647627" y="2551722"/>
                    <a:pt x="4645270" y="2557413"/>
                    <a:pt x="4641074" y="2561609"/>
                  </a:cubicBezTo>
                  <a:cubicBezTo>
                    <a:pt x="4636877" y="2565805"/>
                    <a:pt x="4631186" y="2568162"/>
                    <a:pt x="4625252" y="2568162"/>
                  </a:cubicBezTo>
                  <a:lnTo>
                    <a:pt x="22375" y="2568162"/>
                  </a:lnTo>
                  <a:cubicBezTo>
                    <a:pt x="16441" y="2568162"/>
                    <a:pt x="10750" y="2565805"/>
                    <a:pt x="6553" y="2561609"/>
                  </a:cubicBezTo>
                  <a:cubicBezTo>
                    <a:pt x="2357" y="2557413"/>
                    <a:pt x="0" y="2551722"/>
                    <a:pt x="0" y="2545787"/>
                  </a:cubicBezTo>
                  <a:lnTo>
                    <a:pt x="0" y="22375"/>
                  </a:lnTo>
                  <a:cubicBezTo>
                    <a:pt x="0" y="16441"/>
                    <a:pt x="2357" y="10750"/>
                    <a:pt x="6553" y="6553"/>
                  </a:cubicBezTo>
                  <a:cubicBezTo>
                    <a:pt x="10750" y="2357"/>
                    <a:pt x="16441" y="0"/>
                    <a:pt x="22375" y="0"/>
                  </a:cubicBezTo>
                  <a:close/>
                </a:path>
              </a:pathLst>
            </a:custGeom>
            <a:solidFill>
              <a:srgbClr val="A0DE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47627" cy="2615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210061" y="638677"/>
            <a:ext cx="8793270" cy="2315310"/>
            <a:chOff x="0" y="0"/>
            <a:chExt cx="11724361" cy="30870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24361" cy="3087080"/>
            </a:xfrm>
            <a:custGeom>
              <a:avLst/>
              <a:gdLst/>
              <a:ahLst/>
              <a:cxnLst/>
              <a:rect l="l" t="t" r="r" b="b"/>
              <a:pathLst>
                <a:path w="11724361" h="3087080">
                  <a:moveTo>
                    <a:pt x="0" y="0"/>
                  </a:moveTo>
                  <a:lnTo>
                    <a:pt x="11724361" y="0"/>
                  </a:lnTo>
                  <a:lnTo>
                    <a:pt x="11724361" y="3087080"/>
                  </a:lnTo>
                  <a:lnTo>
                    <a:pt x="0" y="30870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7150"/>
              <a:ext cx="11724361" cy="302993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60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Digital Cookie Resources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61953" y="454269"/>
            <a:ext cx="2922891" cy="2913841"/>
            <a:chOff x="0" y="0"/>
            <a:chExt cx="4878934" cy="4863828"/>
          </a:xfrm>
        </p:grpSpPr>
        <p:sp>
          <p:nvSpPr>
            <p:cNvPr id="9" name="Freeform 9" descr="A colorful pixelated image of a cookie  Description automatically generated"/>
            <p:cNvSpPr/>
            <p:nvPr/>
          </p:nvSpPr>
          <p:spPr>
            <a:xfrm>
              <a:off x="0" y="0"/>
              <a:ext cx="4878959" cy="4863846"/>
            </a:xfrm>
            <a:custGeom>
              <a:avLst/>
              <a:gdLst/>
              <a:ahLst/>
              <a:cxnLst/>
              <a:rect l="l" t="t" r="r" b="b"/>
              <a:pathLst>
                <a:path w="4878959" h="4863846">
                  <a:moveTo>
                    <a:pt x="556475" y="0"/>
                  </a:moveTo>
                  <a:lnTo>
                    <a:pt x="4322485" y="0"/>
                  </a:lnTo>
                  <a:cubicBezTo>
                    <a:pt x="4629817" y="0"/>
                    <a:pt x="4878959" y="249142"/>
                    <a:pt x="4878959" y="556475"/>
                  </a:cubicBezTo>
                  <a:lnTo>
                    <a:pt x="4878959" y="4307372"/>
                  </a:lnTo>
                  <a:cubicBezTo>
                    <a:pt x="4878959" y="4614704"/>
                    <a:pt x="4629817" y="4863846"/>
                    <a:pt x="4322485" y="4863846"/>
                  </a:cubicBezTo>
                  <a:lnTo>
                    <a:pt x="556475" y="4863846"/>
                  </a:lnTo>
                  <a:cubicBezTo>
                    <a:pt x="249142" y="4863846"/>
                    <a:pt x="0" y="4614704"/>
                    <a:pt x="0" y="4307372"/>
                  </a:cubicBezTo>
                  <a:lnTo>
                    <a:pt x="0" y="556475"/>
                  </a:lnTo>
                  <a:cubicBezTo>
                    <a:pt x="0" y="249142"/>
                    <a:pt x="249142" y="0"/>
                    <a:pt x="556475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10263" y="3015176"/>
            <a:ext cx="7796433" cy="4829865"/>
          </a:xfrm>
          <a:custGeom>
            <a:avLst/>
            <a:gdLst/>
            <a:ahLst/>
            <a:cxnLst/>
            <a:rect l="l" t="t" r="r" b="b"/>
            <a:pathLst>
              <a:path w="7796433" h="4829865">
                <a:moveTo>
                  <a:pt x="0" y="0"/>
                </a:moveTo>
                <a:lnTo>
                  <a:pt x="7796433" y="0"/>
                </a:lnTo>
                <a:lnTo>
                  <a:pt x="7796433" y="4829866"/>
                </a:lnTo>
                <a:lnTo>
                  <a:pt x="0" y="4829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794" y="1028700"/>
            <a:ext cx="1596053" cy="147634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606696" y="3431864"/>
            <a:ext cx="9164991" cy="4121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4525" lvl="1" indent="-321945" algn="l">
              <a:lnSpc>
                <a:spcPts val="6626"/>
              </a:lnSpc>
              <a:buFont typeface="Arial"/>
              <a:buChar char="•"/>
            </a:pPr>
            <a:r>
              <a:rPr lang="en-US" sz="3550" u="sng" dirty="0">
                <a:solidFill>
                  <a:srgbClr val="486B24"/>
                </a:solidFill>
                <a:latin typeface="Girl Scout 2"/>
                <a:ea typeface="Girl Scout 2"/>
                <a:cs typeface="Girl Scout 2"/>
                <a:sym typeface="Girl Scout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Family Cookie Guide</a:t>
            </a:r>
            <a:r>
              <a:rPr lang="en-US" sz="3550" dirty="0">
                <a:solidFill>
                  <a:srgbClr val="196B24"/>
                </a:solidFill>
                <a:latin typeface="Girl Scout 2"/>
                <a:ea typeface="Girl Scout 2"/>
                <a:cs typeface="Girl Scout 2"/>
                <a:sym typeface="Girl Scout 2"/>
              </a:rPr>
              <a:t> </a:t>
            </a:r>
            <a:r>
              <a:rPr lang="en-US" sz="3550" dirty="0">
                <a:latin typeface="Girl Scout 2"/>
                <a:ea typeface="Girl Scout 2"/>
                <a:cs typeface="Girl Scout 2"/>
                <a:sym typeface="Girl Scout 2"/>
              </a:rPr>
              <a:t>(print material)</a:t>
            </a:r>
            <a:endParaRPr lang="en-US" sz="3550" dirty="0"/>
          </a:p>
          <a:p>
            <a:pPr marL="644525" lvl="1" indent="-321945" algn="l">
              <a:lnSpc>
                <a:spcPts val="6626"/>
              </a:lnSpc>
              <a:buFont typeface="Arial"/>
              <a:buChar char="•"/>
            </a:pPr>
            <a:r>
              <a:rPr lang="en-US" sz="3550" u="sng" dirty="0">
                <a:solidFill>
                  <a:srgbClr val="486B24"/>
                </a:solidFill>
                <a:latin typeface="Girl Scout 2"/>
                <a:ea typeface="Girl Scout 2"/>
                <a:cs typeface="Girl Scout 2"/>
                <a:sym typeface="Girl Scout 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 Cookie Help Center for Girl Scouts and Families </a:t>
            </a:r>
            <a:r>
              <a:rPr lang="en-US" sz="355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on </a:t>
            </a:r>
            <a:r>
              <a:rPr lang="en-US" sz="3550" u="sng" dirty="0">
                <a:solidFill>
                  <a:srgbClr val="486B24"/>
                </a:solidFill>
                <a:latin typeface="Girl Scout 2"/>
                <a:ea typeface="Girl Scout 2"/>
                <a:cs typeface="Girl Scout 2"/>
                <a:sym typeface="Girl Scout 2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Cookie Central</a:t>
            </a:r>
            <a:endParaRPr lang="en-US" sz="3550" u="sng" dirty="0">
              <a:solidFill>
                <a:srgbClr val="486B24"/>
              </a:solidFill>
              <a:latin typeface="Girl Scout 2"/>
              <a:ea typeface="Girl Scout 2"/>
              <a:cs typeface="Girl Scout 2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44525" lvl="1" indent="-321945" algn="l">
              <a:lnSpc>
                <a:spcPts val="6626"/>
              </a:lnSpc>
              <a:buFont typeface="Arial"/>
              <a:buChar char="•"/>
            </a:pPr>
            <a:r>
              <a:rPr lang="en-US" sz="355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Help section within the Digital Cookie site includes tip sheets &amp; videos</a:t>
            </a:r>
            <a:endParaRPr lang="en-US" sz="3550" dirty="0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8664192"/>
            <a:ext cx="1623060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1"/>
              </a:lnSpc>
            </a:pPr>
            <a:r>
              <a:rPr lang="en-US" sz="355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Need Help? Email </a:t>
            </a:r>
            <a:r>
              <a:rPr lang="en-US" sz="3550" u="sng" dirty="0">
                <a:solidFill>
                  <a:srgbClr val="486B24"/>
                </a:solidFill>
                <a:latin typeface="Girl Scout 2"/>
                <a:ea typeface="Girl Scout 2"/>
                <a:cs typeface="Girl Scout 2"/>
                <a:sym typeface="Girl Scout 2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girlscouts@girlscoutsrv.org</a:t>
            </a:r>
            <a:r>
              <a:rPr lang="en-US" sz="3550" dirty="0">
                <a:solidFill>
                  <a:srgbClr val="196B24"/>
                </a:solidFill>
                <a:latin typeface="Girl Scout 2"/>
                <a:ea typeface="Girl Scout 2"/>
                <a:cs typeface="Girl Scout 2"/>
                <a:sym typeface="Girl Scout 2"/>
              </a:rPr>
              <a:t> </a:t>
            </a:r>
            <a:r>
              <a:rPr lang="en-US" sz="355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or </a:t>
            </a:r>
            <a:br>
              <a:rPr lang="en-US" sz="355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</a:br>
            <a:r>
              <a:rPr lang="en-US" sz="355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call 800-845-0787 for assistance!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657642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2489">
            <a:off x="0" y="699381"/>
            <a:ext cx="6548063" cy="599147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41379" y="2163975"/>
            <a:ext cx="4254513" cy="1988344"/>
            <a:chOff x="0" y="0"/>
            <a:chExt cx="5672684" cy="26511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72684" cy="2651126"/>
            </a:xfrm>
            <a:custGeom>
              <a:avLst/>
              <a:gdLst/>
              <a:ahLst/>
              <a:cxnLst/>
              <a:rect l="l" t="t" r="r" b="b"/>
              <a:pathLst>
                <a:path w="5672684" h="2651126">
                  <a:moveTo>
                    <a:pt x="0" y="0"/>
                  </a:moveTo>
                  <a:lnTo>
                    <a:pt x="5672684" y="0"/>
                  </a:lnTo>
                  <a:lnTo>
                    <a:pt x="5672684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7150"/>
              <a:ext cx="5672684" cy="259397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FFFFFF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Thank You!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454057" y="3676070"/>
            <a:ext cx="3829156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4"/>
              </a:lnSpc>
            </a:pPr>
            <a:r>
              <a:rPr lang="en-US" sz="6003">
                <a:solidFill>
                  <a:srgbClr val="FFFFFF"/>
                </a:solidFill>
                <a:latin typeface="Girl Scout 2"/>
                <a:ea typeface="Girl Scout 2"/>
                <a:cs typeface="Girl Scout 2"/>
                <a:sym typeface="Girl Scout 2"/>
              </a:rPr>
              <a:t>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06061" y="736175"/>
            <a:ext cx="13333317" cy="8522125"/>
          </a:xfrm>
          <a:prstGeom prst="rect">
            <a:avLst/>
          </a:prstGeom>
          <a:solidFill>
            <a:srgbClr val="FCB89D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8448" y="2429362"/>
            <a:ext cx="7475348" cy="7585779"/>
          </a:xfrm>
          <a:custGeom>
            <a:avLst/>
            <a:gdLst/>
            <a:ahLst/>
            <a:cxnLst/>
            <a:rect l="l" t="t" r="r" b="b"/>
            <a:pathLst>
              <a:path w="7475348" h="7585779">
                <a:moveTo>
                  <a:pt x="0" y="0"/>
                </a:moveTo>
                <a:lnTo>
                  <a:pt x="7475348" y="0"/>
                </a:lnTo>
                <a:lnTo>
                  <a:pt x="7475348" y="7585779"/>
                </a:lnTo>
                <a:lnTo>
                  <a:pt x="0" y="75857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122" r="-21112" b="-19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944849" y="1095375"/>
            <a:ext cx="11206903" cy="841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8"/>
              </a:lnSpc>
            </a:pPr>
            <a:r>
              <a:rPr lang="en-US" sz="5970">
                <a:solidFill>
                  <a:srgbClr val="000000"/>
                </a:solidFill>
                <a:latin typeface="Girl Scout 3"/>
                <a:ea typeface="Girl Scout 3"/>
                <a:cs typeface="Girl Scout 3"/>
                <a:sym typeface="Girl Scout 3"/>
              </a:rPr>
              <a:t>WHAT WILL WE COVER...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23797" y="2159275"/>
            <a:ext cx="8940203" cy="6961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1195" lvl="1" indent="-385598" algn="l">
              <a:lnSpc>
                <a:spcPts val="5500"/>
              </a:lnSpc>
              <a:buFont typeface="Arial"/>
              <a:buChar char="•"/>
            </a:pPr>
            <a:r>
              <a:rPr lang="en-US" sz="2800" spc="164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New Mascot &amp; Theme</a:t>
            </a:r>
          </a:p>
          <a:p>
            <a:pPr marL="771195" lvl="1" indent="-385598" algn="l">
              <a:lnSpc>
                <a:spcPts val="5500"/>
              </a:lnSpc>
              <a:buFont typeface="Arial"/>
              <a:buChar char="•"/>
            </a:pPr>
            <a:r>
              <a:rPr lang="en-US" sz="2800" spc="164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Cookie Program Overview</a:t>
            </a:r>
          </a:p>
          <a:p>
            <a:pPr marL="771195" lvl="1" indent="-385598" algn="l">
              <a:lnSpc>
                <a:spcPts val="5500"/>
              </a:lnSpc>
              <a:buFont typeface="Arial"/>
              <a:buChar char="•"/>
            </a:pPr>
            <a:r>
              <a:rPr lang="en-US" sz="2800" spc="164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Ways to Sell</a:t>
            </a:r>
          </a:p>
          <a:p>
            <a:pPr marL="771195" lvl="1" indent="-385598" algn="l">
              <a:lnSpc>
                <a:spcPts val="5500"/>
              </a:lnSpc>
              <a:buFont typeface="Arial"/>
              <a:buChar char="•"/>
            </a:pPr>
            <a:r>
              <a:rPr lang="en-US" sz="2800" spc="164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Parent/Guardian Participation</a:t>
            </a:r>
          </a:p>
          <a:p>
            <a:pPr marL="771195" lvl="1" indent="-385598" algn="l">
              <a:lnSpc>
                <a:spcPts val="5500"/>
              </a:lnSpc>
              <a:buFont typeface="Arial"/>
              <a:buChar char="•"/>
            </a:pPr>
            <a:r>
              <a:rPr lang="en-US" sz="2800" spc="164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Troop/Individual Goals</a:t>
            </a:r>
          </a:p>
          <a:p>
            <a:pPr marL="771195" lvl="1" indent="-385598" algn="l">
              <a:lnSpc>
                <a:spcPts val="5500"/>
              </a:lnSpc>
              <a:buFont typeface="Arial"/>
              <a:buChar char="•"/>
            </a:pPr>
            <a:r>
              <a:rPr lang="en-US" sz="2800" spc="164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Communication + Cookie Schedule</a:t>
            </a:r>
          </a:p>
          <a:p>
            <a:pPr marL="771195" lvl="1" indent="-385598" algn="l">
              <a:lnSpc>
                <a:spcPts val="5500"/>
              </a:lnSpc>
              <a:buFont typeface="Arial"/>
              <a:buChar char="•"/>
            </a:pPr>
            <a:r>
              <a:rPr lang="en-US" sz="2800" spc="164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Finances</a:t>
            </a:r>
          </a:p>
          <a:p>
            <a:pPr marL="771195" lvl="1" indent="-385598" algn="l">
              <a:lnSpc>
                <a:spcPts val="5500"/>
              </a:lnSpc>
              <a:buFont typeface="Arial"/>
              <a:buChar char="•"/>
            </a:pPr>
            <a:r>
              <a:rPr lang="en-US" sz="2800" spc="164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Online Family Cookie Responsibility Form</a:t>
            </a:r>
          </a:p>
          <a:p>
            <a:pPr marL="771195" lvl="1" indent="-385598" algn="l">
              <a:lnSpc>
                <a:spcPts val="5500"/>
              </a:lnSpc>
              <a:buFont typeface="Arial"/>
              <a:buChar char="•"/>
            </a:pPr>
            <a:r>
              <a:rPr lang="en-US" sz="2800" spc="164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Online Cookie System: Digital Cookie</a:t>
            </a:r>
          </a:p>
          <a:p>
            <a:pPr marL="771195" lvl="1" indent="-385598" algn="l">
              <a:lnSpc>
                <a:spcPts val="5500"/>
              </a:lnSpc>
              <a:buFont typeface="Arial"/>
              <a:buChar char="•"/>
            </a:pPr>
            <a:r>
              <a:rPr lang="en-US" sz="2800" spc="164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Thank You! + Q&amp;A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142" y="289504"/>
            <a:ext cx="11320700" cy="6250273"/>
            <a:chOff x="0" y="0"/>
            <a:chExt cx="2981583" cy="16461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1584" cy="1646162"/>
            </a:xfrm>
            <a:custGeom>
              <a:avLst/>
              <a:gdLst/>
              <a:ahLst/>
              <a:cxnLst/>
              <a:rect l="l" t="t" r="r" b="b"/>
              <a:pathLst>
                <a:path w="2981584" h="1646162">
                  <a:moveTo>
                    <a:pt x="34878" y="0"/>
                  </a:moveTo>
                  <a:lnTo>
                    <a:pt x="2946706" y="0"/>
                  </a:lnTo>
                  <a:cubicBezTo>
                    <a:pt x="2965968" y="0"/>
                    <a:pt x="2981584" y="15615"/>
                    <a:pt x="2981584" y="34878"/>
                  </a:cubicBezTo>
                  <a:lnTo>
                    <a:pt x="2981584" y="1611285"/>
                  </a:lnTo>
                  <a:cubicBezTo>
                    <a:pt x="2981584" y="1630547"/>
                    <a:pt x="2965968" y="1646162"/>
                    <a:pt x="2946706" y="1646162"/>
                  </a:cubicBezTo>
                  <a:lnTo>
                    <a:pt x="34878" y="1646162"/>
                  </a:lnTo>
                  <a:cubicBezTo>
                    <a:pt x="15615" y="1646162"/>
                    <a:pt x="0" y="1630547"/>
                    <a:pt x="0" y="1611285"/>
                  </a:cubicBezTo>
                  <a:lnTo>
                    <a:pt x="0" y="34878"/>
                  </a:lnTo>
                  <a:cubicBezTo>
                    <a:pt x="0" y="15615"/>
                    <a:pt x="15615" y="0"/>
                    <a:pt x="34878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981583" cy="1693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49986" y="289504"/>
            <a:ext cx="5937951" cy="9833658"/>
            <a:chOff x="0" y="0"/>
            <a:chExt cx="7917268" cy="13111544"/>
          </a:xfrm>
        </p:grpSpPr>
        <p:sp>
          <p:nvSpPr>
            <p:cNvPr id="6" name="Freeform 6" descr="A box of ice cream  AI-generated content may be incorrect."/>
            <p:cNvSpPr/>
            <p:nvPr/>
          </p:nvSpPr>
          <p:spPr>
            <a:xfrm>
              <a:off x="0" y="0"/>
              <a:ext cx="7917307" cy="13111607"/>
            </a:xfrm>
            <a:custGeom>
              <a:avLst/>
              <a:gdLst/>
              <a:ahLst/>
              <a:cxnLst/>
              <a:rect l="l" t="t" r="r" b="b"/>
              <a:pathLst>
                <a:path w="7917307" h="13111607">
                  <a:moveTo>
                    <a:pt x="0" y="0"/>
                  </a:moveTo>
                  <a:lnTo>
                    <a:pt x="7917307" y="0"/>
                  </a:lnTo>
                  <a:lnTo>
                    <a:pt x="7917307" y="13111607"/>
                  </a:lnTo>
                  <a:lnTo>
                    <a:pt x="0" y="13111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469399" y="6602971"/>
            <a:ext cx="13342926" cy="3520191"/>
          </a:xfrm>
          <a:custGeom>
            <a:avLst/>
            <a:gdLst/>
            <a:ahLst/>
            <a:cxnLst/>
            <a:rect l="l" t="t" r="r" b="b"/>
            <a:pathLst>
              <a:path w="13342926" h="3520191">
                <a:moveTo>
                  <a:pt x="0" y="0"/>
                </a:moveTo>
                <a:lnTo>
                  <a:pt x="13342926" y="0"/>
                </a:lnTo>
                <a:lnTo>
                  <a:pt x="13342926" y="3520191"/>
                </a:lnTo>
                <a:lnTo>
                  <a:pt x="0" y="35201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5931" b="-1331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00034" y="723786"/>
            <a:ext cx="11295845" cy="495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3612" lvl="1" indent="-511806" algn="l">
              <a:lnSpc>
                <a:spcPts val="7870"/>
              </a:lnSpc>
              <a:buFont typeface="Arial"/>
              <a:buChar char="•"/>
            </a:pPr>
            <a:r>
              <a:rPr lang="en-US" sz="4741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New Cookie Mascot &amp; Theme</a:t>
            </a:r>
          </a:p>
          <a:p>
            <a:pPr marL="2047225" lvl="2" indent="-682408" algn="l">
              <a:lnSpc>
                <a:spcPts val="7870"/>
              </a:lnSpc>
              <a:buFont typeface="Arial"/>
              <a:buChar char="⚬"/>
            </a:pPr>
            <a:r>
              <a:rPr lang="en-US" sz="4741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Kit the Black Footed Ferret</a:t>
            </a:r>
          </a:p>
          <a:p>
            <a:pPr marL="2047225" lvl="2" indent="-682408" algn="l">
              <a:lnSpc>
                <a:spcPts val="7870"/>
              </a:lnSpc>
              <a:buFont typeface="Arial"/>
              <a:buChar char="⚬"/>
            </a:pPr>
            <a:r>
              <a:rPr lang="en-US" sz="4741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Brave. Fierce. Fun!</a:t>
            </a:r>
          </a:p>
          <a:p>
            <a:pPr marL="1023612" lvl="1" indent="-511806" algn="l">
              <a:lnSpc>
                <a:spcPts val="7870"/>
              </a:lnSpc>
              <a:buFont typeface="Arial"/>
              <a:buChar char="•"/>
            </a:pPr>
            <a:r>
              <a:rPr lang="en-US" sz="4741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Brand New Cookie!</a:t>
            </a:r>
          </a:p>
          <a:p>
            <a:pPr marL="2047225" lvl="2" indent="-682408" algn="l">
              <a:lnSpc>
                <a:spcPts val="7870"/>
              </a:lnSpc>
              <a:buFont typeface="Arial"/>
              <a:buChar char="⚬"/>
            </a:pPr>
            <a:r>
              <a:rPr lang="en-US" sz="4741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Exploremores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02840" y="683821"/>
            <a:ext cx="10547355" cy="8903912"/>
            <a:chOff x="0" y="0"/>
            <a:chExt cx="2777904" cy="25932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77904" cy="2593215"/>
            </a:xfrm>
            <a:custGeom>
              <a:avLst/>
              <a:gdLst/>
              <a:ahLst/>
              <a:cxnLst/>
              <a:rect l="l" t="t" r="r" b="b"/>
              <a:pathLst>
                <a:path w="2777904" h="2593215">
                  <a:moveTo>
                    <a:pt x="37435" y="0"/>
                  </a:moveTo>
                  <a:lnTo>
                    <a:pt x="2740470" y="0"/>
                  </a:lnTo>
                  <a:cubicBezTo>
                    <a:pt x="2761144" y="0"/>
                    <a:pt x="2777904" y="16760"/>
                    <a:pt x="2777904" y="37435"/>
                  </a:cubicBezTo>
                  <a:lnTo>
                    <a:pt x="2777904" y="2555780"/>
                  </a:lnTo>
                  <a:cubicBezTo>
                    <a:pt x="2777904" y="2576455"/>
                    <a:pt x="2761144" y="2593215"/>
                    <a:pt x="2740470" y="2593215"/>
                  </a:cubicBezTo>
                  <a:lnTo>
                    <a:pt x="37435" y="2593215"/>
                  </a:lnTo>
                  <a:cubicBezTo>
                    <a:pt x="16760" y="2593215"/>
                    <a:pt x="0" y="2576455"/>
                    <a:pt x="0" y="2555780"/>
                  </a:cubicBezTo>
                  <a:lnTo>
                    <a:pt x="0" y="37435"/>
                  </a:lnTo>
                  <a:cubicBezTo>
                    <a:pt x="0" y="16760"/>
                    <a:pt x="16760" y="0"/>
                    <a:pt x="37435" y="0"/>
                  </a:cubicBezTo>
                  <a:close/>
                </a:path>
              </a:pathLst>
            </a:custGeom>
            <a:solidFill>
              <a:srgbClr val="A0DE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777904" cy="2640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789818" y="220443"/>
            <a:ext cx="15773400" cy="1918644"/>
            <a:chOff x="0" y="0"/>
            <a:chExt cx="21031200" cy="25581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31200" cy="1610840"/>
            </a:xfrm>
            <a:custGeom>
              <a:avLst/>
              <a:gdLst/>
              <a:ahLst/>
              <a:cxnLst/>
              <a:rect l="l" t="t" r="r" b="b"/>
              <a:pathLst>
                <a:path w="21031200" h="1610840">
                  <a:moveTo>
                    <a:pt x="0" y="0"/>
                  </a:moveTo>
                  <a:lnTo>
                    <a:pt x="21031200" y="0"/>
                  </a:lnTo>
                  <a:lnTo>
                    <a:pt x="21031200" y="1610840"/>
                  </a:lnTo>
                  <a:lnTo>
                    <a:pt x="0" y="16108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04502"/>
              <a:ext cx="21031200" cy="15536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60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Cookie Program Overview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-390033" y="-983285"/>
            <a:ext cx="7522915" cy="11270285"/>
          </a:xfrm>
          <a:custGeom>
            <a:avLst/>
            <a:gdLst/>
            <a:ahLst/>
            <a:cxnLst/>
            <a:rect l="l" t="t" r="r" b="b"/>
            <a:pathLst>
              <a:path w="7522915" h="11270285">
                <a:moveTo>
                  <a:pt x="0" y="0"/>
                </a:moveTo>
                <a:lnTo>
                  <a:pt x="7522914" y="0"/>
                </a:lnTo>
                <a:lnTo>
                  <a:pt x="7522914" y="11270285"/>
                </a:lnTo>
                <a:lnTo>
                  <a:pt x="0" y="11270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642990" y="2359983"/>
            <a:ext cx="10307206" cy="661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7235" lvl="1" indent="-368300" algn="l">
              <a:lnSpc>
                <a:spcPts val="4402"/>
              </a:lnSpc>
              <a:buFont typeface="Arial"/>
              <a:buChar char="•"/>
            </a:pPr>
            <a:r>
              <a:rPr lang="en-US" sz="405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Largest girl-led entrepreneurial program in the world</a:t>
            </a:r>
            <a:endParaRPr lang="en-US" sz="4050"/>
          </a:p>
          <a:p>
            <a:pPr marL="737235" lvl="1" indent="-368300" algn="l">
              <a:lnSpc>
                <a:spcPts val="4402"/>
              </a:lnSpc>
            </a:pPr>
            <a:endParaRPr lang="en-US" sz="4076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  <a:p>
            <a:pPr marL="737235" lvl="1" indent="-368300" algn="l">
              <a:lnSpc>
                <a:spcPts val="4402"/>
              </a:lnSpc>
              <a:buFont typeface="Arial"/>
              <a:buChar char="•"/>
            </a:pPr>
            <a:r>
              <a:rPr lang="en-US" sz="405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Gives Girl Scouts the opportunity to power new, unique, and amazing experiences while also learning essential life skills</a:t>
            </a:r>
            <a:endParaRPr lang="en-US" sz="4050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  <a:p>
            <a:pPr marL="737235" lvl="1" indent="-368300" algn="l">
              <a:lnSpc>
                <a:spcPts val="4402"/>
              </a:lnSpc>
            </a:pPr>
            <a:endParaRPr lang="en-US" sz="4076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  <a:p>
            <a:pPr marL="737235" lvl="1" indent="-368300" algn="l">
              <a:lnSpc>
                <a:spcPts val="4402"/>
              </a:lnSpc>
              <a:buFont typeface="Arial"/>
              <a:buChar char="•"/>
            </a:pPr>
            <a:r>
              <a:rPr lang="en-US" sz="405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Troop earn $1 in proceeds per package sold</a:t>
            </a:r>
            <a:endParaRPr lang="en-US" sz="4050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  <a:p>
            <a:pPr marL="1351280" lvl="2" indent="-450215" algn="l">
              <a:lnSpc>
                <a:spcPts val="3773"/>
              </a:lnSpc>
              <a:buFont typeface="Arial"/>
              <a:buChar char="⚬"/>
            </a:pPr>
            <a:r>
              <a:rPr lang="en-US" sz="345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All proceeds from the Cookie Program stay local!</a:t>
            </a:r>
            <a:endParaRPr lang="en-US" sz="3450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55116" y="9341421"/>
            <a:ext cx="4151358" cy="731303"/>
            <a:chOff x="0" y="0"/>
            <a:chExt cx="5535144" cy="975071"/>
          </a:xfrm>
        </p:grpSpPr>
        <p:sp>
          <p:nvSpPr>
            <p:cNvPr id="3" name="Freeform 3"/>
            <p:cNvSpPr/>
            <p:nvPr/>
          </p:nvSpPr>
          <p:spPr>
            <a:xfrm>
              <a:off x="0" y="86289"/>
              <a:ext cx="829567" cy="829567"/>
            </a:xfrm>
            <a:custGeom>
              <a:avLst/>
              <a:gdLst/>
              <a:ahLst/>
              <a:cxnLst/>
              <a:rect l="l" t="t" r="r" b="b"/>
              <a:pathLst>
                <a:path w="829567" h="829567">
                  <a:moveTo>
                    <a:pt x="0" y="0"/>
                  </a:moveTo>
                  <a:lnTo>
                    <a:pt x="829567" y="0"/>
                  </a:lnTo>
                  <a:lnTo>
                    <a:pt x="829567" y="829567"/>
                  </a:lnTo>
                  <a:lnTo>
                    <a:pt x="0" y="829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721546" y="27074"/>
              <a:ext cx="947997" cy="947997"/>
            </a:xfrm>
            <a:custGeom>
              <a:avLst/>
              <a:gdLst/>
              <a:ahLst/>
              <a:cxnLst/>
              <a:rect l="l" t="t" r="r" b="b"/>
              <a:pathLst>
                <a:path w="947997" h="947997">
                  <a:moveTo>
                    <a:pt x="0" y="0"/>
                  </a:moveTo>
                  <a:lnTo>
                    <a:pt x="947997" y="0"/>
                  </a:lnTo>
                  <a:lnTo>
                    <a:pt x="947997" y="947997"/>
                  </a:lnTo>
                  <a:lnTo>
                    <a:pt x="0" y="947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721613" y="0"/>
              <a:ext cx="829567" cy="829567"/>
            </a:xfrm>
            <a:custGeom>
              <a:avLst/>
              <a:gdLst/>
              <a:ahLst/>
              <a:cxnLst/>
              <a:rect l="l" t="t" r="r" b="b"/>
              <a:pathLst>
                <a:path w="829567" h="829567">
                  <a:moveTo>
                    <a:pt x="0" y="0"/>
                  </a:moveTo>
                  <a:lnTo>
                    <a:pt x="829567" y="0"/>
                  </a:lnTo>
                  <a:lnTo>
                    <a:pt x="829567" y="829567"/>
                  </a:lnTo>
                  <a:lnTo>
                    <a:pt x="0" y="829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737650" y="43145"/>
              <a:ext cx="915856" cy="915856"/>
            </a:xfrm>
            <a:custGeom>
              <a:avLst/>
              <a:gdLst/>
              <a:ahLst/>
              <a:cxnLst/>
              <a:rect l="l" t="t" r="r" b="b"/>
              <a:pathLst>
                <a:path w="915856" h="915856">
                  <a:moveTo>
                    <a:pt x="0" y="0"/>
                  </a:moveTo>
                  <a:lnTo>
                    <a:pt x="915856" y="0"/>
                  </a:lnTo>
                  <a:lnTo>
                    <a:pt x="915856" y="915856"/>
                  </a:lnTo>
                  <a:lnTo>
                    <a:pt x="0" y="915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19287" y="43145"/>
              <a:ext cx="915856" cy="915856"/>
            </a:xfrm>
            <a:custGeom>
              <a:avLst/>
              <a:gdLst/>
              <a:ahLst/>
              <a:cxnLst/>
              <a:rect l="l" t="t" r="r" b="b"/>
              <a:pathLst>
                <a:path w="915856" h="915856">
                  <a:moveTo>
                    <a:pt x="0" y="0"/>
                  </a:moveTo>
                  <a:lnTo>
                    <a:pt x="915857" y="0"/>
                  </a:lnTo>
                  <a:lnTo>
                    <a:pt x="915857" y="915856"/>
                  </a:lnTo>
                  <a:lnTo>
                    <a:pt x="0" y="915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897045" y="72752"/>
              <a:ext cx="824502" cy="824502"/>
            </a:xfrm>
            <a:custGeom>
              <a:avLst/>
              <a:gdLst/>
              <a:ahLst/>
              <a:cxnLst/>
              <a:rect l="l" t="t" r="r" b="b"/>
              <a:pathLst>
                <a:path w="824502" h="824502">
                  <a:moveTo>
                    <a:pt x="0" y="0"/>
                  </a:moveTo>
                  <a:lnTo>
                    <a:pt x="824501" y="0"/>
                  </a:lnTo>
                  <a:lnTo>
                    <a:pt x="824501" y="824501"/>
                  </a:lnTo>
                  <a:lnTo>
                    <a:pt x="0" y="824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302716" y="213924"/>
            <a:ext cx="4151358" cy="731303"/>
            <a:chOff x="0" y="0"/>
            <a:chExt cx="5535144" cy="975071"/>
          </a:xfrm>
        </p:grpSpPr>
        <p:sp>
          <p:nvSpPr>
            <p:cNvPr id="10" name="Freeform 10"/>
            <p:cNvSpPr/>
            <p:nvPr/>
          </p:nvSpPr>
          <p:spPr>
            <a:xfrm>
              <a:off x="0" y="86289"/>
              <a:ext cx="829567" cy="829567"/>
            </a:xfrm>
            <a:custGeom>
              <a:avLst/>
              <a:gdLst/>
              <a:ahLst/>
              <a:cxnLst/>
              <a:rect l="l" t="t" r="r" b="b"/>
              <a:pathLst>
                <a:path w="829567" h="829567">
                  <a:moveTo>
                    <a:pt x="0" y="0"/>
                  </a:moveTo>
                  <a:lnTo>
                    <a:pt x="829567" y="0"/>
                  </a:lnTo>
                  <a:lnTo>
                    <a:pt x="829567" y="829567"/>
                  </a:lnTo>
                  <a:lnTo>
                    <a:pt x="0" y="829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21546" y="27074"/>
              <a:ext cx="947997" cy="947997"/>
            </a:xfrm>
            <a:custGeom>
              <a:avLst/>
              <a:gdLst/>
              <a:ahLst/>
              <a:cxnLst/>
              <a:rect l="l" t="t" r="r" b="b"/>
              <a:pathLst>
                <a:path w="947997" h="947997">
                  <a:moveTo>
                    <a:pt x="0" y="0"/>
                  </a:moveTo>
                  <a:lnTo>
                    <a:pt x="947997" y="0"/>
                  </a:lnTo>
                  <a:lnTo>
                    <a:pt x="947997" y="947997"/>
                  </a:lnTo>
                  <a:lnTo>
                    <a:pt x="0" y="947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721613" y="0"/>
              <a:ext cx="829567" cy="829567"/>
            </a:xfrm>
            <a:custGeom>
              <a:avLst/>
              <a:gdLst/>
              <a:ahLst/>
              <a:cxnLst/>
              <a:rect l="l" t="t" r="r" b="b"/>
              <a:pathLst>
                <a:path w="829567" h="829567">
                  <a:moveTo>
                    <a:pt x="0" y="0"/>
                  </a:moveTo>
                  <a:lnTo>
                    <a:pt x="829567" y="0"/>
                  </a:lnTo>
                  <a:lnTo>
                    <a:pt x="829567" y="829567"/>
                  </a:lnTo>
                  <a:lnTo>
                    <a:pt x="0" y="829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737650" y="43145"/>
              <a:ext cx="915856" cy="915856"/>
            </a:xfrm>
            <a:custGeom>
              <a:avLst/>
              <a:gdLst/>
              <a:ahLst/>
              <a:cxnLst/>
              <a:rect l="l" t="t" r="r" b="b"/>
              <a:pathLst>
                <a:path w="915856" h="915856">
                  <a:moveTo>
                    <a:pt x="0" y="0"/>
                  </a:moveTo>
                  <a:lnTo>
                    <a:pt x="915856" y="0"/>
                  </a:lnTo>
                  <a:lnTo>
                    <a:pt x="915856" y="915856"/>
                  </a:lnTo>
                  <a:lnTo>
                    <a:pt x="0" y="915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619287" y="43145"/>
              <a:ext cx="915856" cy="915856"/>
            </a:xfrm>
            <a:custGeom>
              <a:avLst/>
              <a:gdLst/>
              <a:ahLst/>
              <a:cxnLst/>
              <a:rect l="l" t="t" r="r" b="b"/>
              <a:pathLst>
                <a:path w="915856" h="915856">
                  <a:moveTo>
                    <a:pt x="0" y="0"/>
                  </a:moveTo>
                  <a:lnTo>
                    <a:pt x="915857" y="0"/>
                  </a:lnTo>
                  <a:lnTo>
                    <a:pt x="915857" y="915856"/>
                  </a:lnTo>
                  <a:lnTo>
                    <a:pt x="0" y="915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897045" y="72752"/>
              <a:ext cx="824502" cy="824502"/>
            </a:xfrm>
            <a:custGeom>
              <a:avLst/>
              <a:gdLst/>
              <a:ahLst/>
              <a:cxnLst/>
              <a:rect l="l" t="t" r="r" b="b"/>
              <a:pathLst>
                <a:path w="824502" h="824502">
                  <a:moveTo>
                    <a:pt x="0" y="0"/>
                  </a:moveTo>
                  <a:lnTo>
                    <a:pt x="824501" y="0"/>
                  </a:lnTo>
                  <a:lnTo>
                    <a:pt x="824501" y="824501"/>
                  </a:lnTo>
                  <a:lnTo>
                    <a:pt x="0" y="824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397090" y="0"/>
            <a:ext cx="6890910" cy="10287000"/>
            <a:chOff x="0" y="0"/>
            <a:chExt cx="8041358" cy="12004430"/>
          </a:xfrm>
        </p:grpSpPr>
        <p:sp>
          <p:nvSpPr>
            <p:cNvPr id="17" name="Freeform 17" descr="A poster of cookies  AI-generated content may be incorrect."/>
            <p:cNvSpPr/>
            <p:nvPr/>
          </p:nvSpPr>
          <p:spPr>
            <a:xfrm>
              <a:off x="0" y="0"/>
              <a:ext cx="8041386" cy="12004421"/>
            </a:xfrm>
            <a:custGeom>
              <a:avLst/>
              <a:gdLst/>
              <a:ahLst/>
              <a:cxnLst/>
              <a:rect l="l" t="t" r="r" b="b"/>
              <a:pathLst>
                <a:path w="8041386" h="12004421">
                  <a:moveTo>
                    <a:pt x="0" y="0"/>
                  </a:moveTo>
                  <a:lnTo>
                    <a:pt x="8041386" y="0"/>
                  </a:lnTo>
                  <a:lnTo>
                    <a:pt x="8041386" y="12004421"/>
                  </a:lnTo>
                  <a:lnTo>
                    <a:pt x="0" y="12004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8127" r="-8126" b="-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26053" y="1193229"/>
            <a:ext cx="10691753" cy="7900542"/>
            <a:chOff x="0" y="0"/>
            <a:chExt cx="2815935" cy="208080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815935" cy="2080801"/>
            </a:xfrm>
            <a:custGeom>
              <a:avLst/>
              <a:gdLst/>
              <a:ahLst/>
              <a:cxnLst/>
              <a:rect l="l" t="t" r="r" b="b"/>
              <a:pathLst>
                <a:path w="2815935" h="2080801">
                  <a:moveTo>
                    <a:pt x="36929" y="0"/>
                  </a:moveTo>
                  <a:lnTo>
                    <a:pt x="2779006" y="0"/>
                  </a:lnTo>
                  <a:cubicBezTo>
                    <a:pt x="2799401" y="0"/>
                    <a:pt x="2815935" y="16534"/>
                    <a:pt x="2815935" y="36929"/>
                  </a:cubicBezTo>
                  <a:lnTo>
                    <a:pt x="2815935" y="2043872"/>
                  </a:lnTo>
                  <a:cubicBezTo>
                    <a:pt x="2815935" y="2053666"/>
                    <a:pt x="2812044" y="2063059"/>
                    <a:pt x="2805119" y="2069985"/>
                  </a:cubicBezTo>
                  <a:cubicBezTo>
                    <a:pt x="2798193" y="2076911"/>
                    <a:pt x="2788800" y="2080801"/>
                    <a:pt x="2779006" y="2080801"/>
                  </a:cubicBezTo>
                  <a:lnTo>
                    <a:pt x="36929" y="2080801"/>
                  </a:lnTo>
                  <a:cubicBezTo>
                    <a:pt x="27135" y="2080801"/>
                    <a:pt x="17742" y="2076911"/>
                    <a:pt x="10816" y="2069985"/>
                  </a:cubicBezTo>
                  <a:cubicBezTo>
                    <a:pt x="3891" y="2063059"/>
                    <a:pt x="0" y="2053666"/>
                    <a:pt x="0" y="2043872"/>
                  </a:cubicBezTo>
                  <a:lnTo>
                    <a:pt x="0" y="36929"/>
                  </a:lnTo>
                  <a:cubicBezTo>
                    <a:pt x="0" y="27135"/>
                    <a:pt x="3891" y="17742"/>
                    <a:pt x="10816" y="10816"/>
                  </a:cubicBezTo>
                  <a:cubicBezTo>
                    <a:pt x="17742" y="3891"/>
                    <a:pt x="27135" y="0"/>
                    <a:pt x="36929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2815935" cy="2128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8700" y="1044164"/>
            <a:ext cx="7088781" cy="2044002"/>
            <a:chOff x="0" y="0"/>
            <a:chExt cx="9194339" cy="265112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94339" cy="2651126"/>
            </a:xfrm>
            <a:custGeom>
              <a:avLst/>
              <a:gdLst/>
              <a:ahLst/>
              <a:cxnLst/>
              <a:rect l="l" t="t" r="r" b="b"/>
              <a:pathLst>
                <a:path w="9194339" h="2651126">
                  <a:moveTo>
                    <a:pt x="0" y="0"/>
                  </a:moveTo>
                  <a:lnTo>
                    <a:pt x="9194339" y="0"/>
                  </a:lnTo>
                  <a:lnTo>
                    <a:pt x="9194339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04775"/>
              <a:ext cx="9194339" cy="27559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504"/>
                </a:lnSpc>
              </a:pPr>
              <a:r>
                <a:rPr lang="en-US" sz="6299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Cookie Information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0" y="213924"/>
            <a:ext cx="4151358" cy="731303"/>
            <a:chOff x="0" y="0"/>
            <a:chExt cx="5535144" cy="975071"/>
          </a:xfrm>
        </p:grpSpPr>
        <p:sp>
          <p:nvSpPr>
            <p:cNvPr id="25" name="Freeform 25"/>
            <p:cNvSpPr/>
            <p:nvPr/>
          </p:nvSpPr>
          <p:spPr>
            <a:xfrm>
              <a:off x="0" y="86289"/>
              <a:ext cx="829567" cy="829567"/>
            </a:xfrm>
            <a:custGeom>
              <a:avLst/>
              <a:gdLst/>
              <a:ahLst/>
              <a:cxnLst/>
              <a:rect l="l" t="t" r="r" b="b"/>
              <a:pathLst>
                <a:path w="829567" h="829567">
                  <a:moveTo>
                    <a:pt x="0" y="0"/>
                  </a:moveTo>
                  <a:lnTo>
                    <a:pt x="829567" y="0"/>
                  </a:lnTo>
                  <a:lnTo>
                    <a:pt x="829567" y="829567"/>
                  </a:lnTo>
                  <a:lnTo>
                    <a:pt x="0" y="829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721546" y="27074"/>
              <a:ext cx="947997" cy="947997"/>
            </a:xfrm>
            <a:custGeom>
              <a:avLst/>
              <a:gdLst/>
              <a:ahLst/>
              <a:cxnLst/>
              <a:rect l="l" t="t" r="r" b="b"/>
              <a:pathLst>
                <a:path w="947997" h="947997">
                  <a:moveTo>
                    <a:pt x="0" y="0"/>
                  </a:moveTo>
                  <a:lnTo>
                    <a:pt x="947997" y="0"/>
                  </a:lnTo>
                  <a:lnTo>
                    <a:pt x="947997" y="947997"/>
                  </a:lnTo>
                  <a:lnTo>
                    <a:pt x="0" y="947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3721613" y="0"/>
              <a:ext cx="829567" cy="829567"/>
            </a:xfrm>
            <a:custGeom>
              <a:avLst/>
              <a:gdLst/>
              <a:ahLst/>
              <a:cxnLst/>
              <a:rect l="l" t="t" r="r" b="b"/>
              <a:pathLst>
                <a:path w="829567" h="829567">
                  <a:moveTo>
                    <a:pt x="0" y="0"/>
                  </a:moveTo>
                  <a:lnTo>
                    <a:pt x="829567" y="0"/>
                  </a:lnTo>
                  <a:lnTo>
                    <a:pt x="829567" y="829567"/>
                  </a:lnTo>
                  <a:lnTo>
                    <a:pt x="0" y="829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2737650" y="43145"/>
              <a:ext cx="915856" cy="915856"/>
            </a:xfrm>
            <a:custGeom>
              <a:avLst/>
              <a:gdLst/>
              <a:ahLst/>
              <a:cxnLst/>
              <a:rect l="l" t="t" r="r" b="b"/>
              <a:pathLst>
                <a:path w="915856" h="915856">
                  <a:moveTo>
                    <a:pt x="0" y="0"/>
                  </a:moveTo>
                  <a:lnTo>
                    <a:pt x="915856" y="0"/>
                  </a:lnTo>
                  <a:lnTo>
                    <a:pt x="915856" y="915856"/>
                  </a:lnTo>
                  <a:lnTo>
                    <a:pt x="0" y="915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619287" y="43145"/>
              <a:ext cx="915856" cy="915856"/>
            </a:xfrm>
            <a:custGeom>
              <a:avLst/>
              <a:gdLst/>
              <a:ahLst/>
              <a:cxnLst/>
              <a:rect l="l" t="t" r="r" b="b"/>
              <a:pathLst>
                <a:path w="915856" h="915856">
                  <a:moveTo>
                    <a:pt x="0" y="0"/>
                  </a:moveTo>
                  <a:lnTo>
                    <a:pt x="915857" y="0"/>
                  </a:lnTo>
                  <a:lnTo>
                    <a:pt x="915857" y="915856"/>
                  </a:lnTo>
                  <a:lnTo>
                    <a:pt x="0" y="915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897045" y="72752"/>
              <a:ext cx="824502" cy="824502"/>
            </a:xfrm>
            <a:custGeom>
              <a:avLst/>
              <a:gdLst/>
              <a:ahLst/>
              <a:cxnLst/>
              <a:rect l="l" t="t" r="r" b="b"/>
              <a:pathLst>
                <a:path w="824502" h="824502">
                  <a:moveTo>
                    <a:pt x="0" y="0"/>
                  </a:moveTo>
                  <a:lnTo>
                    <a:pt x="824501" y="0"/>
                  </a:lnTo>
                  <a:lnTo>
                    <a:pt x="824501" y="824501"/>
                  </a:lnTo>
                  <a:lnTo>
                    <a:pt x="0" y="824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703008" y="3183416"/>
            <a:ext cx="10137844" cy="433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7471" lvl="1" indent="-408736" algn="l">
              <a:lnSpc>
                <a:spcPts val="4390"/>
              </a:lnSpc>
              <a:buFont typeface="Arial"/>
              <a:buChar char="•"/>
            </a:pPr>
            <a:r>
              <a:rPr lang="en-US" sz="4517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9 cookie varieties</a:t>
            </a:r>
          </a:p>
          <a:p>
            <a:pPr marL="817471" lvl="1" indent="-408736" algn="l">
              <a:lnSpc>
                <a:spcPts val="4390"/>
              </a:lnSpc>
            </a:pPr>
            <a:endParaRPr lang="en-US" sz="4517">
              <a:solidFill>
                <a:srgbClr val="000000"/>
              </a:solidFill>
              <a:latin typeface="Girl Scout 2"/>
              <a:ea typeface="Girl Scout 2"/>
              <a:cs typeface="Girl Scout 2"/>
              <a:sym typeface="Girl Scout 2"/>
            </a:endParaRPr>
          </a:p>
          <a:p>
            <a:pPr marL="817471" lvl="1" indent="-408736" algn="l">
              <a:lnSpc>
                <a:spcPts val="4390"/>
              </a:lnSpc>
              <a:buFont typeface="Arial"/>
              <a:buChar char="•"/>
            </a:pPr>
            <a:r>
              <a:rPr lang="en-US" sz="4517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All varieties are $6 per package</a:t>
            </a:r>
          </a:p>
          <a:p>
            <a:pPr marL="817471" lvl="1" indent="-408736" algn="l">
              <a:lnSpc>
                <a:spcPts val="4390"/>
              </a:lnSpc>
            </a:pPr>
            <a:endParaRPr lang="en-US" sz="4517">
              <a:solidFill>
                <a:srgbClr val="000000"/>
              </a:solidFill>
              <a:latin typeface="Girl Scout 2"/>
              <a:ea typeface="Girl Scout 2"/>
              <a:cs typeface="Girl Scout 2"/>
              <a:sym typeface="Girl Scout 2"/>
            </a:endParaRPr>
          </a:p>
          <a:p>
            <a:pPr marL="817471" lvl="1" indent="-408736" algn="l">
              <a:lnSpc>
                <a:spcPts val="5366"/>
              </a:lnSpc>
              <a:buFont typeface="Arial"/>
              <a:buChar char="•"/>
            </a:pPr>
            <a:r>
              <a:rPr lang="en-US" sz="4517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View nutritional &amp; allergen information on </a:t>
            </a:r>
            <a:r>
              <a:rPr lang="en-US" sz="4517" u="sng">
                <a:solidFill>
                  <a:srgbClr val="196B24"/>
                </a:solidFill>
                <a:latin typeface="Girl Scout 2"/>
                <a:ea typeface="Girl Scout 2"/>
                <a:cs typeface="Girl Scout 2"/>
                <a:sym typeface="Girl Scout 2"/>
                <a:hlinkClick r:id="rId9" tooltip="https://www.girlscoutsrv.org/en/members/for-girl-scouts-and-families/cookie-central.html"/>
              </a:rPr>
              <a:t>Cookie Central </a:t>
            </a:r>
            <a:r>
              <a:rPr lang="en-US" sz="4517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and on the order card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4151358" y="213924"/>
            <a:ext cx="4151358" cy="731303"/>
            <a:chOff x="0" y="0"/>
            <a:chExt cx="5535144" cy="975071"/>
          </a:xfrm>
        </p:grpSpPr>
        <p:sp>
          <p:nvSpPr>
            <p:cNvPr id="33" name="Freeform 33"/>
            <p:cNvSpPr/>
            <p:nvPr/>
          </p:nvSpPr>
          <p:spPr>
            <a:xfrm>
              <a:off x="0" y="86289"/>
              <a:ext cx="829567" cy="829567"/>
            </a:xfrm>
            <a:custGeom>
              <a:avLst/>
              <a:gdLst/>
              <a:ahLst/>
              <a:cxnLst/>
              <a:rect l="l" t="t" r="r" b="b"/>
              <a:pathLst>
                <a:path w="829567" h="829567">
                  <a:moveTo>
                    <a:pt x="0" y="0"/>
                  </a:moveTo>
                  <a:lnTo>
                    <a:pt x="829567" y="0"/>
                  </a:lnTo>
                  <a:lnTo>
                    <a:pt x="829567" y="829567"/>
                  </a:lnTo>
                  <a:lnTo>
                    <a:pt x="0" y="829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721546" y="27074"/>
              <a:ext cx="947997" cy="947997"/>
            </a:xfrm>
            <a:custGeom>
              <a:avLst/>
              <a:gdLst/>
              <a:ahLst/>
              <a:cxnLst/>
              <a:rect l="l" t="t" r="r" b="b"/>
              <a:pathLst>
                <a:path w="947997" h="947997">
                  <a:moveTo>
                    <a:pt x="0" y="0"/>
                  </a:moveTo>
                  <a:lnTo>
                    <a:pt x="947997" y="0"/>
                  </a:lnTo>
                  <a:lnTo>
                    <a:pt x="947997" y="947997"/>
                  </a:lnTo>
                  <a:lnTo>
                    <a:pt x="0" y="947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3721613" y="0"/>
              <a:ext cx="829567" cy="829567"/>
            </a:xfrm>
            <a:custGeom>
              <a:avLst/>
              <a:gdLst/>
              <a:ahLst/>
              <a:cxnLst/>
              <a:rect l="l" t="t" r="r" b="b"/>
              <a:pathLst>
                <a:path w="829567" h="829567">
                  <a:moveTo>
                    <a:pt x="0" y="0"/>
                  </a:moveTo>
                  <a:lnTo>
                    <a:pt x="829567" y="0"/>
                  </a:lnTo>
                  <a:lnTo>
                    <a:pt x="829567" y="829567"/>
                  </a:lnTo>
                  <a:lnTo>
                    <a:pt x="0" y="829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2737650" y="43145"/>
              <a:ext cx="915856" cy="915856"/>
            </a:xfrm>
            <a:custGeom>
              <a:avLst/>
              <a:gdLst/>
              <a:ahLst/>
              <a:cxnLst/>
              <a:rect l="l" t="t" r="r" b="b"/>
              <a:pathLst>
                <a:path w="915856" h="915856">
                  <a:moveTo>
                    <a:pt x="0" y="0"/>
                  </a:moveTo>
                  <a:lnTo>
                    <a:pt x="915856" y="0"/>
                  </a:lnTo>
                  <a:lnTo>
                    <a:pt x="915856" y="915856"/>
                  </a:lnTo>
                  <a:lnTo>
                    <a:pt x="0" y="915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4619287" y="43145"/>
              <a:ext cx="915856" cy="915856"/>
            </a:xfrm>
            <a:custGeom>
              <a:avLst/>
              <a:gdLst/>
              <a:ahLst/>
              <a:cxnLst/>
              <a:rect l="l" t="t" r="r" b="b"/>
              <a:pathLst>
                <a:path w="915856" h="915856">
                  <a:moveTo>
                    <a:pt x="0" y="0"/>
                  </a:moveTo>
                  <a:lnTo>
                    <a:pt x="915857" y="0"/>
                  </a:lnTo>
                  <a:lnTo>
                    <a:pt x="915857" y="915856"/>
                  </a:lnTo>
                  <a:lnTo>
                    <a:pt x="0" y="915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897045" y="72752"/>
              <a:ext cx="824502" cy="824502"/>
            </a:xfrm>
            <a:custGeom>
              <a:avLst/>
              <a:gdLst/>
              <a:ahLst/>
              <a:cxnLst/>
              <a:rect l="l" t="t" r="r" b="b"/>
              <a:pathLst>
                <a:path w="824502" h="824502">
                  <a:moveTo>
                    <a:pt x="0" y="0"/>
                  </a:moveTo>
                  <a:lnTo>
                    <a:pt x="824501" y="0"/>
                  </a:lnTo>
                  <a:lnTo>
                    <a:pt x="824501" y="824501"/>
                  </a:lnTo>
                  <a:lnTo>
                    <a:pt x="0" y="824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52400" y="9341421"/>
            <a:ext cx="4151358" cy="731303"/>
            <a:chOff x="0" y="0"/>
            <a:chExt cx="5535144" cy="975071"/>
          </a:xfrm>
        </p:grpSpPr>
        <p:sp>
          <p:nvSpPr>
            <p:cNvPr id="40" name="Freeform 40"/>
            <p:cNvSpPr/>
            <p:nvPr/>
          </p:nvSpPr>
          <p:spPr>
            <a:xfrm>
              <a:off x="0" y="86289"/>
              <a:ext cx="829567" cy="829567"/>
            </a:xfrm>
            <a:custGeom>
              <a:avLst/>
              <a:gdLst/>
              <a:ahLst/>
              <a:cxnLst/>
              <a:rect l="l" t="t" r="r" b="b"/>
              <a:pathLst>
                <a:path w="829567" h="829567">
                  <a:moveTo>
                    <a:pt x="0" y="0"/>
                  </a:moveTo>
                  <a:lnTo>
                    <a:pt x="829567" y="0"/>
                  </a:lnTo>
                  <a:lnTo>
                    <a:pt x="829567" y="829567"/>
                  </a:lnTo>
                  <a:lnTo>
                    <a:pt x="0" y="829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721546" y="27074"/>
              <a:ext cx="947997" cy="947997"/>
            </a:xfrm>
            <a:custGeom>
              <a:avLst/>
              <a:gdLst/>
              <a:ahLst/>
              <a:cxnLst/>
              <a:rect l="l" t="t" r="r" b="b"/>
              <a:pathLst>
                <a:path w="947997" h="947997">
                  <a:moveTo>
                    <a:pt x="0" y="0"/>
                  </a:moveTo>
                  <a:lnTo>
                    <a:pt x="947997" y="0"/>
                  </a:lnTo>
                  <a:lnTo>
                    <a:pt x="947997" y="947997"/>
                  </a:lnTo>
                  <a:lnTo>
                    <a:pt x="0" y="947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3721613" y="0"/>
              <a:ext cx="829567" cy="829567"/>
            </a:xfrm>
            <a:custGeom>
              <a:avLst/>
              <a:gdLst/>
              <a:ahLst/>
              <a:cxnLst/>
              <a:rect l="l" t="t" r="r" b="b"/>
              <a:pathLst>
                <a:path w="829567" h="829567">
                  <a:moveTo>
                    <a:pt x="0" y="0"/>
                  </a:moveTo>
                  <a:lnTo>
                    <a:pt x="829567" y="0"/>
                  </a:lnTo>
                  <a:lnTo>
                    <a:pt x="829567" y="829567"/>
                  </a:lnTo>
                  <a:lnTo>
                    <a:pt x="0" y="829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2737650" y="43145"/>
              <a:ext cx="915856" cy="915856"/>
            </a:xfrm>
            <a:custGeom>
              <a:avLst/>
              <a:gdLst/>
              <a:ahLst/>
              <a:cxnLst/>
              <a:rect l="l" t="t" r="r" b="b"/>
              <a:pathLst>
                <a:path w="915856" h="915856">
                  <a:moveTo>
                    <a:pt x="0" y="0"/>
                  </a:moveTo>
                  <a:lnTo>
                    <a:pt x="915856" y="0"/>
                  </a:lnTo>
                  <a:lnTo>
                    <a:pt x="915856" y="915856"/>
                  </a:lnTo>
                  <a:lnTo>
                    <a:pt x="0" y="915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4619287" y="43145"/>
              <a:ext cx="915856" cy="915856"/>
            </a:xfrm>
            <a:custGeom>
              <a:avLst/>
              <a:gdLst/>
              <a:ahLst/>
              <a:cxnLst/>
              <a:rect l="l" t="t" r="r" b="b"/>
              <a:pathLst>
                <a:path w="915856" h="915856">
                  <a:moveTo>
                    <a:pt x="0" y="0"/>
                  </a:moveTo>
                  <a:lnTo>
                    <a:pt x="915857" y="0"/>
                  </a:lnTo>
                  <a:lnTo>
                    <a:pt x="915857" y="915856"/>
                  </a:lnTo>
                  <a:lnTo>
                    <a:pt x="0" y="915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897045" y="72752"/>
              <a:ext cx="824502" cy="824502"/>
            </a:xfrm>
            <a:custGeom>
              <a:avLst/>
              <a:gdLst/>
              <a:ahLst/>
              <a:cxnLst/>
              <a:rect l="l" t="t" r="r" b="b"/>
              <a:pathLst>
                <a:path w="824502" h="824502">
                  <a:moveTo>
                    <a:pt x="0" y="0"/>
                  </a:moveTo>
                  <a:lnTo>
                    <a:pt x="824501" y="0"/>
                  </a:lnTo>
                  <a:lnTo>
                    <a:pt x="824501" y="824501"/>
                  </a:lnTo>
                  <a:lnTo>
                    <a:pt x="0" y="824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4303758" y="9341421"/>
            <a:ext cx="4151358" cy="731303"/>
            <a:chOff x="0" y="0"/>
            <a:chExt cx="5535144" cy="975071"/>
          </a:xfrm>
        </p:grpSpPr>
        <p:sp>
          <p:nvSpPr>
            <p:cNvPr id="47" name="Freeform 47"/>
            <p:cNvSpPr/>
            <p:nvPr/>
          </p:nvSpPr>
          <p:spPr>
            <a:xfrm>
              <a:off x="0" y="86289"/>
              <a:ext cx="829567" cy="829567"/>
            </a:xfrm>
            <a:custGeom>
              <a:avLst/>
              <a:gdLst/>
              <a:ahLst/>
              <a:cxnLst/>
              <a:rect l="l" t="t" r="r" b="b"/>
              <a:pathLst>
                <a:path w="829567" h="829567">
                  <a:moveTo>
                    <a:pt x="0" y="0"/>
                  </a:moveTo>
                  <a:lnTo>
                    <a:pt x="829567" y="0"/>
                  </a:lnTo>
                  <a:lnTo>
                    <a:pt x="829567" y="829567"/>
                  </a:lnTo>
                  <a:lnTo>
                    <a:pt x="0" y="829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721546" y="27074"/>
              <a:ext cx="947997" cy="947997"/>
            </a:xfrm>
            <a:custGeom>
              <a:avLst/>
              <a:gdLst/>
              <a:ahLst/>
              <a:cxnLst/>
              <a:rect l="l" t="t" r="r" b="b"/>
              <a:pathLst>
                <a:path w="947997" h="947997">
                  <a:moveTo>
                    <a:pt x="0" y="0"/>
                  </a:moveTo>
                  <a:lnTo>
                    <a:pt x="947997" y="0"/>
                  </a:lnTo>
                  <a:lnTo>
                    <a:pt x="947997" y="947997"/>
                  </a:lnTo>
                  <a:lnTo>
                    <a:pt x="0" y="947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3721613" y="0"/>
              <a:ext cx="829567" cy="829567"/>
            </a:xfrm>
            <a:custGeom>
              <a:avLst/>
              <a:gdLst/>
              <a:ahLst/>
              <a:cxnLst/>
              <a:rect l="l" t="t" r="r" b="b"/>
              <a:pathLst>
                <a:path w="829567" h="829567">
                  <a:moveTo>
                    <a:pt x="0" y="0"/>
                  </a:moveTo>
                  <a:lnTo>
                    <a:pt x="829567" y="0"/>
                  </a:lnTo>
                  <a:lnTo>
                    <a:pt x="829567" y="829567"/>
                  </a:lnTo>
                  <a:lnTo>
                    <a:pt x="0" y="829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2737650" y="43145"/>
              <a:ext cx="915856" cy="915856"/>
            </a:xfrm>
            <a:custGeom>
              <a:avLst/>
              <a:gdLst/>
              <a:ahLst/>
              <a:cxnLst/>
              <a:rect l="l" t="t" r="r" b="b"/>
              <a:pathLst>
                <a:path w="915856" h="915856">
                  <a:moveTo>
                    <a:pt x="0" y="0"/>
                  </a:moveTo>
                  <a:lnTo>
                    <a:pt x="915856" y="0"/>
                  </a:lnTo>
                  <a:lnTo>
                    <a:pt x="915856" y="915856"/>
                  </a:lnTo>
                  <a:lnTo>
                    <a:pt x="0" y="915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4619287" y="43145"/>
              <a:ext cx="915856" cy="915856"/>
            </a:xfrm>
            <a:custGeom>
              <a:avLst/>
              <a:gdLst/>
              <a:ahLst/>
              <a:cxnLst/>
              <a:rect l="l" t="t" r="r" b="b"/>
              <a:pathLst>
                <a:path w="915856" h="915856">
                  <a:moveTo>
                    <a:pt x="0" y="0"/>
                  </a:moveTo>
                  <a:lnTo>
                    <a:pt x="915857" y="0"/>
                  </a:lnTo>
                  <a:lnTo>
                    <a:pt x="915857" y="915856"/>
                  </a:lnTo>
                  <a:lnTo>
                    <a:pt x="0" y="915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897045" y="72752"/>
              <a:ext cx="824502" cy="824502"/>
            </a:xfrm>
            <a:custGeom>
              <a:avLst/>
              <a:gdLst/>
              <a:ahLst/>
              <a:cxnLst/>
              <a:rect l="l" t="t" r="r" b="b"/>
              <a:pathLst>
                <a:path w="824502" h="824502">
                  <a:moveTo>
                    <a:pt x="0" y="0"/>
                  </a:moveTo>
                  <a:lnTo>
                    <a:pt x="824501" y="0"/>
                  </a:lnTo>
                  <a:lnTo>
                    <a:pt x="824501" y="824501"/>
                  </a:lnTo>
                  <a:lnTo>
                    <a:pt x="0" y="824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9427" y="-336968"/>
            <a:ext cx="20086853" cy="8795168"/>
            <a:chOff x="0" y="0"/>
            <a:chExt cx="26782471" cy="11726891"/>
          </a:xfrm>
        </p:grpSpPr>
        <p:grpSp>
          <p:nvGrpSpPr>
            <p:cNvPr id="3" name="Group 3"/>
            <p:cNvGrpSpPr/>
            <p:nvPr/>
          </p:nvGrpSpPr>
          <p:grpSpPr>
            <a:xfrm>
              <a:off x="1534244" y="884014"/>
              <a:ext cx="23713982" cy="10842877"/>
              <a:chOff x="0" y="0"/>
              <a:chExt cx="4684243" cy="214180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684244" cy="2141803"/>
              </a:xfrm>
              <a:custGeom>
                <a:avLst/>
                <a:gdLst/>
                <a:ahLst/>
                <a:cxnLst/>
                <a:rect l="l" t="t" r="r" b="b"/>
                <a:pathLst>
                  <a:path w="4684244" h="2141803">
                    <a:moveTo>
                      <a:pt x="22200" y="0"/>
                    </a:moveTo>
                    <a:lnTo>
                      <a:pt x="4662043" y="0"/>
                    </a:lnTo>
                    <a:cubicBezTo>
                      <a:pt x="4674304" y="0"/>
                      <a:pt x="4684244" y="9939"/>
                      <a:pt x="4684244" y="22200"/>
                    </a:cubicBezTo>
                    <a:lnTo>
                      <a:pt x="4684244" y="2119603"/>
                    </a:lnTo>
                    <a:cubicBezTo>
                      <a:pt x="4684244" y="2131864"/>
                      <a:pt x="4674304" y="2141803"/>
                      <a:pt x="4662043" y="2141803"/>
                    </a:cubicBezTo>
                    <a:lnTo>
                      <a:pt x="22200" y="2141803"/>
                    </a:lnTo>
                    <a:cubicBezTo>
                      <a:pt x="9939" y="2141803"/>
                      <a:pt x="0" y="2131864"/>
                      <a:pt x="0" y="2119603"/>
                    </a:cubicBezTo>
                    <a:lnTo>
                      <a:pt x="0" y="22200"/>
                    </a:lnTo>
                    <a:cubicBezTo>
                      <a:pt x="0" y="9939"/>
                      <a:pt x="9939" y="0"/>
                      <a:pt x="22200" y="0"/>
                    </a:cubicBezTo>
                    <a:close/>
                  </a:path>
                </a:pathLst>
              </a:custGeom>
              <a:solidFill>
                <a:srgbClr val="A0DEF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4684243" cy="21894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2570835" y="3617865"/>
              <a:ext cx="14376489" cy="7590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55"/>
                </a:lnSpc>
              </a:pPr>
              <a:r>
                <a:rPr lang="en-US" sz="4712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Use your mobile device’s camera to scan the QR code or visit </a:t>
              </a:r>
              <a:r>
                <a:rPr lang="en-US" sz="4712" u="sng">
                  <a:solidFill>
                    <a:srgbClr val="196B24"/>
                  </a:solidFill>
                  <a:latin typeface="Girl Scout 2"/>
                  <a:ea typeface="Girl Scout 2"/>
                  <a:cs typeface="Girl Scout 2"/>
                  <a:sym typeface="Girl Scout 2"/>
                  <a:hlinkClick r:id="rId2" tooltip="https://www.girlscoutsrv.org/en/members/for-girl-scouts-and-families/cookie-central.html"/>
                </a:rPr>
                <a:t>Cookie Central</a:t>
              </a:r>
              <a:r>
                <a:rPr lang="en-US" sz="4712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. From there, you can:</a:t>
              </a:r>
            </a:p>
            <a:p>
              <a:pPr marL="852857" lvl="1" indent="-426429" algn="l">
                <a:lnSpc>
                  <a:spcPts val="5655"/>
                </a:lnSpc>
                <a:buFont typeface="Arial"/>
                <a:buChar char="•"/>
              </a:pPr>
              <a:r>
                <a:rPr lang="en-US" sz="4712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Access online resources</a:t>
              </a:r>
            </a:p>
            <a:p>
              <a:pPr marL="852857" lvl="1" indent="-426429" algn="l">
                <a:lnSpc>
                  <a:spcPts val="5655"/>
                </a:lnSpc>
                <a:buFont typeface="Arial"/>
                <a:buChar char="•"/>
              </a:pPr>
              <a:r>
                <a:rPr lang="en-US" sz="4712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View printable resources (thank you cards, order card, door hangers, etc.)</a:t>
              </a:r>
            </a:p>
            <a:p>
              <a:pPr marL="852857" lvl="1" indent="-426429" algn="l">
                <a:lnSpc>
                  <a:spcPts val="5655"/>
                </a:lnSpc>
                <a:buFont typeface="Arial"/>
                <a:buChar char="•"/>
              </a:pPr>
              <a:r>
                <a:rPr lang="en-US" sz="4712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View details on rewards, how to use Cookie Credits, &amp; more!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8515998" y="4850338"/>
              <a:ext cx="5089086" cy="5135059"/>
              <a:chOff x="0" y="0"/>
              <a:chExt cx="4056768" cy="4093416"/>
            </a:xfrm>
          </p:grpSpPr>
          <p:sp>
            <p:nvSpPr>
              <p:cNvPr id="8" name="Freeform 8" descr="A qr code on a white background  Description automatically generated"/>
              <p:cNvSpPr/>
              <p:nvPr/>
            </p:nvSpPr>
            <p:spPr>
              <a:xfrm>
                <a:off x="0" y="0"/>
                <a:ext cx="4056761" cy="4093464"/>
              </a:xfrm>
              <a:custGeom>
                <a:avLst/>
                <a:gdLst/>
                <a:ahLst/>
                <a:cxnLst/>
                <a:rect l="l" t="t" r="r" b="b"/>
                <a:pathLst>
                  <a:path w="4056761" h="4093464">
                    <a:moveTo>
                      <a:pt x="0" y="0"/>
                    </a:moveTo>
                    <a:lnTo>
                      <a:pt x="4056761" y="0"/>
                    </a:lnTo>
                    <a:lnTo>
                      <a:pt x="4056761" y="4093464"/>
                    </a:lnTo>
                    <a:lnTo>
                      <a:pt x="0" y="40934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33" b="-3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26782471" cy="4472463"/>
              <a:chOff x="0" y="0"/>
              <a:chExt cx="20992056" cy="350550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0992057" cy="3505509"/>
              </a:xfrm>
              <a:custGeom>
                <a:avLst/>
                <a:gdLst/>
                <a:ahLst/>
                <a:cxnLst/>
                <a:rect l="l" t="t" r="r" b="b"/>
                <a:pathLst>
                  <a:path w="20992057" h="3505509">
                    <a:moveTo>
                      <a:pt x="0" y="0"/>
                    </a:moveTo>
                    <a:lnTo>
                      <a:pt x="20992057" y="0"/>
                    </a:lnTo>
                    <a:lnTo>
                      <a:pt x="20992057" y="3505509"/>
                    </a:lnTo>
                    <a:lnTo>
                      <a:pt x="0" y="350550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57150"/>
                <a:ext cx="20992056" cy="3448359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6156"/>
                  </a:lnSpc>
                </a:pPr>
                <a:r>
                  <a:rPr lang="en-US" sz="5700">
                    <a:solidFill>
                      <a:srgbClr val="000000"/>
                    </a:solidFill>
                    <a:latin typeface="Girl Scout 2"/>
                    <a:ea typeface="Girl Scout 2"/>
                    <a:cs typeface="Girl Scout 2"/>
                    <a:sym typeface="Girl Scout 2"/>
                  </a:rPr>
                  <a:t>Cookie Central -Your destination for all things cookies!</a:t>
                </a:r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-314971" y="8458200"/>
            <a:ext cx="18917943" cy="1891794"/>
          </a:xfrm>
          <a:custGeom>
            <a:avLst/>
            <a:gdLst/>
            <a:ahLst/>
            <a:cxnLst/>
            <a:rect l="l" t="t" r="r" b="b"/>
            <a:pathLst>
              <a:path w="18917943" h="1891794">
                <a:moveTo>
                  <a:pt x="0" y="0"/>
                </a:moveTo>
                <a:lnTo>
                  <a:pt x="18917942" y="0"/>
                </a:lnTo>
                <a:lnTo>
                  <a:pt x="18917942" y="1891794"/>
                </a:lnTo>
                <a:lnTo>
                  <a:pt x="0" y="1891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97234" y="0"/>
            <a:ext cx="4090766" cy="10694822"/>
            <a:chOff x="0" y="0"/>
            <a:chExt cx="4555818" cy="119106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5871" cy="11910695"/>
            </a:xfrm>
            <a:custGeom>
              <a:avLst/>
              <a:gdLst/>
              <a:ahLst/>
              <a:cxnLst/>
              <a:rect l="l" t="t" r="r" b="b"/>
              <a:pathLst>
                <a:path w="4555871" h="11910695">
                  <a:moveTo>
                    <a:pt x="0" y="0"/>
                  </a:moveTo>
                  <a:lnTo>
                    <a:pt x="4555871" y="0"/>
                  </a:lnTo>
                  <a:lnTo>
                    <a:pt x="4555871" y="11910695"/>
                  </a:lnTo>
                  <a:lnTo>
                    <a:pt x="0" y="11910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8" r="-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422368" y="0"/>
            <a:ext cx="14619602" cy="10375138"/>
          </a:xfrm>
          <a:custGeom>
            <a:avLst/>
            <a:gdLst/>
            <a:ahLst/>
            <a:cxnLst/>
            <a:rect l="l" t="t" r="r" b="b"/>
            <a:pathLst>
              <a:path w="14619602" h="10375138">
                <a:moveTo>
                  <a:pt x="0" y="0"/>
                </a:moveTo>
                <a:lnTo>
                  <a:pt x="14619602" y="0"/>
                </a:lnTo>
                <a:lnTo>
                  <a:pt x="14619602" y="10375138"/>
                </a:lnTo>
                <a:lnTo>
                  <a:pt x="0" y="10375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4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328878" y="2180376"/>
            <a:ext cx="3621534" cy="3858859"/>
            <a:chOff x="0" y="0"/>
            <a:chExt cx="953820" cy="10163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53820" cy="1016325"/>
            </a:xfrm>
            <a:custGeom>
              <a:avLst/>
              <a:gdLst/>
              <a:ahLst/>
              <a:cxnLst/>
              <a:rect l="l" t="t" r="r" b="b"/>
              <a:pathLst>
                <a:path w="953820" h="1016325">
                  <a:moveTo>
                    <a:pt x="109025" y="0"/>
                  </a:moveTo>
                  <a:lnTo>
                    <a:pt x="844795" y="0"/>
                  </a:lnTo>
                  <a:cubicBezTo>
                    <a:pt x="905008" y="0"/>
                    <a:pt x="953820" y="48812"/>
                    <a:pt x="953820" y="109025"/>
                  </a:cubicBezTo>
                  <a:lnTo>
                    <a:pt x="953820" y="907300"/>
                  </a:lnTo>
                  <a:cubicBezTo>
                    <a:pt x="953820" y="967513"/>
                    <a:pt x="905008" y="1016325"/>
                    <a:pt x="844795" y="1016325"/>
                  </a:cubicBezTo>
                  <a:lnTo>
                    <a:pt x="109025" y="1016325"/>
                  </a:lnTo>
                  <a:cubicBezTo>
                    <a:pt x="48812" y="1016325"/>
                    <a:pt x="0" y="967513"/>
                    <a:pt x="0" y="907300"/>
                  </a:cubicBezTo>
                  <a:lnTo>
                    <a:pt x="0" y="109025"/>
                  </a:lnTo>
                  <a:cubicBezTo>
                    <a:pt x="0" y="48812"/>
                    <a:pt x="48812" y="0"/>
                    <a:pt x="109025" y="0"/>
                  </a:cubicBezTo>
                  <a:close/>
                </a:path>
              </a:pathLst>
            </a:custGeom>
            <a:solidFill>
              <a:srgbClr val="A0DEF1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53820" cy="1063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2679" y="2456029"/>
            <a:ext cx="3713932" cy="3345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2"/>
              </a:lnSpc>
              <a:spcBef>
                <a:spcPct val="0"/>
              </a:spcBef>
            </a:pPr>
            <a:r>
              <a:rPr lang="en-US" sz="352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All items, plus printable resources like business cards and door hangers, can be found on </a:t>
            </a:r>
            <a:r>
              <a:rPr lang="en-US" sz="3520" u="sng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  <a:hlinkClick r:id="rId4" tooltip="https://www.girlscoutsrv.org/en/members/for-girl-scouts-and-families/cookie-central.html"/>
              </a:rPr>
              <a:t>Cookie Central</a:t>
            </a:r>
            <a:r>
              <a:rPr lang="en-US" sz="352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668063" y="195017"/>
            <a:ext cx="6767041" cy="2792654"/>
            <a:chOff x="0" y="0"/>
            <a:chExt cx="1782266" cy="7355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82266" cy="735514"/>
            </a:xfrm>
            <a:custGeom>
              <a:avLst/>
              <a:gdLst/>
              <a:ahLst/>
              <a:cxnLst/>
              <a:rect l="l" t="t" r="r" b="b"/>
              <a:pathLst>
                <a:path w="1782266" h="735514">
                  <a:moveTo>
                    <a:pt x="58347" y="0"/>
                  </a:moveTo>
                  <a:lnTo>
                    <a:pt x="1723919" y="0"/>
                  </a:lnTo>
                  <a:cubicBezTo>
                    <a:pt x="1756143" y="0"/>
                    <a:pt x="1782266" y="26123"/>
                    <a:pt x="1782266" y="58347"/>
                  </a:cubicBezTo>
                  <a:lnTo>
                    <a:pt x="1782266" y="677167"/>
                  </a:lnTo>
                  <a:cubicBezTo>
                    <a:pt x="1782266" y="709391"/>
                    <a:pt x="1756143" y="735514"/>
                    <a:pt x="1723919" y="735514"/>
                  </a:cubicBezTo>
                  <a:lnTo>
                    <a:pt x="58347" y="735514"/>
                  </a:lnTo>
                  <a:cubicBezTo>
                    <a:pt x="26123" y="735514"/>
                    <a:pt x="0" y="709391"/>
                    <a:pt x="0" y="677167"/>
                  </a:cubicBezTo>
                  <a:lnTo>
                    <a:pt x="0" y="58347"/>
                  </a:lnTo>
                  <a:cubicBezTo>
                    <a:pt x="0" y="26123"/>
                    <a:pt x="26123" y="0"/>
                    <a:pt x="58347" y="0"/>
                  </a:cubicBezTo>
                  <a:close/>
                </a:path>
              </a:pathLst>
            </a:custGeom>
            <a:solidFill>
              <a:srgbClr val="A0DEF1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782266" cy="783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2045" y="1066800"/>
            <a:ext cx="5435621" cy="1920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4589" lvl="1" indent="-382294" algn="l">
              <a:lnSpc>
                <a:spcPts val="3824"/>
              </a:lnSpc>
              <a:buFont typeface="Arial"/>
              <a:buChar char="•"/>
            </a:pPr>
            <a:r>
              <a:rPr lang="en-US" sz="3541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Cookie Program Family Guide</a:t>
            </a:r>
          </a:p>
          <a:p>
            <a:pPr marL="764589" lvl="1" indent="-382294" algn="l">
              <a:lnSpc>
                <a:spcPts val="3824"/>
              </a:lnSpc>
              <a:buFont typeface="Arial"/>
              <a:buChar char="•"/>
            </a:pPr>
            <a:r>
              <a:rPr lang="en-US" sz="3541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Cookie Order Card</a:t>
            </a:r>
          </a:p>
          <a:p>
            <a:pPr marL="764589" lvl="1" indent="-382294" algn="l">
              <a:lnSpc>
                <a:spcPts val="3824"/>
              </a:lnSpc>
              <a:buFont typeface="Arial"/>
              <a:buChar char="•"/>
            </a:pPr>
            <a:r>
              <a:rPr lang="en-US" sz="3541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Rewards Flier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0" y="420991"/>
            <a:ext cx="5639973" cy="60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1"/>
              </a:lnSpc>
              <a:spcBef>
                <a:spcPct val="0"/>
              </a:spcBef>
            </a:pPr>
            <a:r>
              <a:rPr lang="en-US" sz="425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Your Cookie Materials</a:t>
            </a:r>
          </a:p>
        </p:txBody>
      </p:sp>
    </p:spTree>
  </p:cSld>
  <p:clrMapOvr>
    <a:masterClrMapping/>
  </p:clrMapOvr>
  <p:transition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6902" y="388704"/>
            <a:ext cx="17394197" cy="9509592"/>
            <a:chOff x="0" y="0"/>
            <a:chExt cx="4581188" cy="25045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81188" cy="2504584"/>
            </a:xfrm>
            <a:custGeom>
              <a:avLst/>
              <a:gdLst/>
              <a:ahLst/>
              <a:cxnLst/>
              <a:rect l="l" t="t" r="r" b="b"/>
              <a:pathLst>
                <a:path w="4581188" h="2504584">
                  <a:moveTo>
                    <a:pt x="22699" y="0"/>
                  </a:moveTo>
                  <a:lnTo>
                    <a:pt x="4558488" y="0"/>
                  </a:lnTo>
                  <a:cubicBezTo>
                    <a:pt x="4571025" y="0"/>
                    <a:pt x="4581188" y="10163"/>
                    <a:pt x="4581188" y="22699"/>
                  </a:cubicBezTo>
                  <a:lnTo>
                    <a:pt x="4581188" y="2481885"/>
                  </a:lnTo>
                  <a:cubicBezTo>
                    <a:pt x="4581188" y="2494421"/>
                    <a:pt x="4571025" y="2504584"/>
                    <a:pt x="4558488" y="2504584"/>
                  </a:cubicBezTo>
                  <a:lnTo>
                    <a:pt x="22699" y="2504584"/>
                  </a:lnTo>
                  <a:cubicBezTo>
                    <a:pt x="10163" y="2504584"/>
                    <a:pt x="0" y="2494421"/>
                    <a:pt x="0" y="2481885"/>
                  </a:cubicBezTo>
                  <a:lnTo>
                    <a:pt x="0" y="22699"/>
                  </a:lnTo>
                  <a:cubicBezTo>
                    <a:pt x="0" y="10163"/>
                    <a:pt x="10163" y="0"/>
                    <a:pt x="22699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81188" cy="2552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603878" y="1483995"/>
            <a:ext cx="9299064" cy="6974298"/>
          </a:xfrm>
          <a:custGeom>
            <a:avLst/>
            <a:gdLst/>
            <a:ahLst/>
            <a:cxnLst/>
            <a:rect l="l" t="t" r="r" b="b"/>
            <a:pathLst>
              <a:path w="9299064" h="6974298">
                <a:moveTo>
                  <a:pt x="0" y="0"/>
                </a:moveTo>
                <a:lnTo>
                  <a:pt x="9299064" y="0"/>
                </a:lnTo>
                <a:lnTo>
                  <a:pt x="9299064" y="6974298"/>
                </a:lnTo>
                <a:lnTo>
                  <a:pt x="0" y="69742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2538" y="8953509"/>
            <a:ext cx="17758560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91285" lvl="2" indent="-463550" algn="l">
              <a:lnSpc>
                <a:spcPts val="4680"/>
              </a:lnSpc>
            </a:pPr>
            <a:r>
              <a:rPr lang="en-US" sz="390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Learn more:</a:t>
            </a:r>
            <a:r>
              <a:rPr lang="en-US" sz="3900" dirty="0">
                <a:solidFill>
                  <a:srgbClr val="0D0D0D"/>
                </a:solidFill>
                <a:latin typeface="Girl Scout 2"/>
                <a:ea typeface="Girl Scout 2"/>
                <a:cs typeface="Girl Scout 2"/>
                <a:sym typeface="Girl Scout 2"/>
              </a:rPr>
              <a:t> </a:t>
            </a:r>
            <a:r>
              <a:rPr lang="en-US" sz="3900" u="sng" dirty="0">
                <a:solidFill>
                  <a:srgbClr val="486B24"/>
                </a:solidFill>
                <a:latin typeface="Girl Scout 2"/>
                <a:ea typeface="Girl Scout 2"/>
                <a:cs typeface="Girl Scout 2"/>
                <a:sym typeface="Girl Scout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Navigating Ways to Participate: Tips for Troop Leadership</a:t>
            </a:r>
            <a:endParaRPr lang="en-US" dirty="0">
              <a:solidFill>
                <a:srgbClr val="486B24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9876" y="850623"/>
            <a:ext cx="7260134" cy="853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Ways to Sell Cookies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9753" y="1737247"/>
            <a:ext cx="7871275" cy="110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There are many ways for your </a:t>
            </a:r>
          </a:p>
          <a:p>
            <a:pPr algn="l">
              <a:lnSpc>
                <a:spcPts val="432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Girl Scout to sell cookies, including: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8745" y="3241768"/>
            <a:ext cx="7521265" cy="521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595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Door to Door Sales: Order Taking or Cookies in Hand</a:t>
            </a:r>
          </a:p>
          <a:p>
            <a:pPr marL="755651" lvl="1" indent="-377825" algn="l">
              <a:lnSpc>
                <a:spcPts val="595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Cookie Booths and Cookie Stands</a:t>
            </a:r>
          </a:p>
          <a:p>
            <a:pPr marL="755651" lvl="1" indent="-377825" algn="l">
              <a:lnSpc>
                <a:spcPts val="595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Digital Cookie Sales: Shipped or Girl Scout Delivered</a:t>
            </a:r>
          </a:p>
          <a:p>
            <a:pPr marL="755651" lvl="1" indent="-377825" algn="l">
              <a:lnSpc>
                <a:spcPts val="595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Text/Call Family and Friends</a:t>
            </a:r>
          </a:p>
          <a:p>
            <a:pPr marL="755651" lvl="1" indent="-377825" algn="l">
              <a:lnSpc>
                <a:spcPts val="595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Business to Business Sales (B2B)</a:t>
            </a:r>
          </a:p>
        </p:txBody>
      </p:sp>
    </p:spTree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1139" y="1774653"/>
            <a:ext cx="10940606" cy="8341708"/>
            <a:chOff x="0" y="0"/>
            <a:chExt cx="2881476" cy="21969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476" cy="2196993"/>
            </a:xfrm>
            <a:custGeom>
              <a:avLst/>
              <a:gdLst/>
              <a:ahLst/>
              <a:cxnLst/>
              <a:rect l="l" t="t" r="r" b="b"/>
              <a:pathLst>
                <a:path w="2881476" h="2196993">
                  <a:moveTo>
                    <a:pt x="36089" y="0"/>
                  </a:moveTo>
                  <a:lnTo>
                    <a:pt x="2845387" y="0"/>
                  </a:lnTo>
                  <a:cubicBezTo>
                    <a:pt x="2854959" y="0"/>
                    <a:pt x="2864138" y="3802"/>
                    <a:pt x="2870906" y="10570"/>
                  </a:cubicBezTo>
                  <a:cubicBezTo>
                    <a:pt x="2877674" y="17338"/>
                    <a:pt x="2881476" y="26518"/>
                    <a:pt x="2881476" y="36089"/>
                  </a:cubicBezTo>
                  <a:lnTo>
                    <a:pt x="2881476" y="2160904"/>
                  </a:lnTo>
                  <a:cubicBezTo>
                    <a:pt x="2881476" y="2170475"/>
                    <a:pt x="2877674" y="2179655"/>
                    <a:pt x="2870906" y="2186423"/>
                  </a:cubicBezTo>
                  <a:cubicBezTo>
                    <a:pt x="2864138" y="2193191"/>
                    <a:pt x="2854959" y="2196993"/>
                    <a:pt x="2845387" y="2196993"/>
                  </a:cubicBezTo>
                  <a:lnTo>
                    <a:pt x="36089" y="2196993"/>
                  </a:lnTo>
                  <a:cubicBezTo>
                    <a:pt x="16158" y="2196993"/>
                    <a:pt x="0" y="2180835"/>
                    <a:pt x="0" y="2160904"/>
                  </a:cubicBezTo>
                  <a:lnTo>
                    <a:pt x="0" y="36089"/>
                  </a:lnTo>
                  <a:cubicBezTo>
                    <a:pt x="0" y="26518"/>
                    <a:pt x="3802" y="17338"/>
                    <a:pt x="10570" y="10570"/>
                  </a:cubicBezTo>
                  <a:cubicBezTo>
                    <a:pt x="17338" y="3802"/>
                    <a:pt x="26518" y="0"/>
                    <a:pt x="36089" y="0"/>
                  </a:cubicBezTo>
                  <a:close/>
                </a:path>
              </a:pathLst>
            </a:custGeom>
            <a:solidFill>
              <a:srgbClr val="A0DE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81476" cy="2244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1139" y="187941"/>
            <a:ext cx="15518417" cy="1452835"/>
            <a:chOff x="0" y="0"/>
            <a:chExt cx="4087155" cy="382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7155" cy="382640"/>
            </a:xfrm>
            <a:custGeom>
              <a:avLst/>
              <a:gdLst/>
              <a:ahLst/>
              <a:cxnLst/>
              <a:rect l="l" t="t" r="r" b="b"/>
              <a:pathLst>
                <a:path w="4087155" h="382640">
                  <a:moveTo>
                    <a:pt x="25443" y="0"/>
                  </a:moveTo>
                  <a:lnTo>
                    <a:pt x="4061712" y="0"/>
                  </a:lnTo>
                  <a:cubicBezTo>
                    <a:pt x="4068460" y="0"/>
                    <a:pt x="4074932" y="2681"/>
                    <a:pt x="4079703" y="7452"/>
                  </a:cubicBezTo>
                  <a:cubicBezTo>
                    <a:pt x="4084475" y="12224"/>
                    <a:pt x="4087155" y="18695"/>
                    <a:pt x="4087155" y="25443"/>
                  </a:cubicBezTo>
                  <a:lnTo>
                    <a:pt x="4087155" y="357196"/>
                  </a:lnTo>
                  <a:cubicBezTo>
                    <a:pt x="4087155" y="363944"/>
                    <a:pt x="4084475" y="370416"/>
                    <a:pt x="4079703" y="375187"/>
                  </a:cubicBezTo>
                  <a:cubicBezTo>
                    <a:pt x="4074932" y="379959"/>
                    <a:pt x="4068460" y="382640"/>
                    <a:pt x="4061712" y="382640"/>
                  </a:cubicBezTo>
                  <a:lnTo>
                    <a:pt x="25443" y="382640"/>
                  </a:lnTo>
                  <a:cubicBezTo>
                    <a:pt x="18695" y="382640"/>
                    <a:pt x="12224" y="379959"/>
                    <a:pt x="7452" y="375187"/>
                  </a:cubicBezTo>
                  <a:cubicBezTo>
                    <a:pt x="2681" y="370416"/>
                    <a:pt x="0" y="363944"/>
                    <a:pt x="0" y="357196"/>
                  </a:cubicBezTo>
                  <a:lnTo>
                    <a:pt x="0" y="25443"/>
                  </a:lnTo>
                  <a:cubicBezTo>
                    <a:pt x="0" y="18695"/>
                    <a:pt x="2681" y="12224"/>
                    <a:pt x="7452" y="7452"/>
                  </a:cubicBezTo>
                  <a:cubicBezTo>
                    <a:pt x="12224" y="2681"/>
                    <a:pt x="18695" y="0"/>
                    <a:pt x="25443" y="0"/>
                  </a:cubicBezTo>
                  <a:close/>
                </a:path>
              </a:pathLst>
            </a:custGeom>
            <a:solidFill>
              <a:srgbClr val="A0DE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087155" cy="430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54063"/>
            <a:ext cx="15773400" cy="1720590"/>
            <a:chOff x="0" y="0"/>
            <a:chExt cx="21031200" cy="22941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31200" cy="2294119"/>
            </a:xfrm>
            <a:custGeom>
              <a:avLst/>
              <a:gdLst/>
              <a:ahLst/>
              <a:cxnLst/>
              <a:rect l="l" t="t" r="r" b="b"/>
              <a:pathLst>
                <a:path w="21031200" h="2294119">
                  <a:moveTo>
                    <a:pt x="0" y="0"/>
                  </a:moveTo>
                  <a:lnTo>
                    <a:pt x="21031200" y="0"/>
                  </a:lnTo>
                  <a:lnTo>
                    <a:pt x="21031200" y="2294119"/>
                  </a:lnTo>
                  <a:lnTo>
                    <a:pt x="0" y="22941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7150"/>
              <a:ext cx="21031200" cy="223697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6000">
                  <a:solidFill>
                    <a:srgbClr val="000000"/>
                  </a:solidFill>
                  <a:latin typeface="Girl Scout 2"/>
                  <a:ea typeface="Girl Scout 2"/>
                  <a:cs typeface="Girl Scout 2"/>
                  <a:sym typeface="Girl Scout 2"/>
                </a:rPr>
                <a:t>Parent/Guardian Support = Troop Success!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41257" y="1774653"/>
            <a:ext cx="6505121" cy="8006303"/>
            <a:chOff x="0" y="0"/>
            <a:chExt cx="6604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blipFill>
              <a:blip r:embed="rId2"/>
              <a:stretch>
                <a:fillRect l="-43100" r="-415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55454" y="1978995"/>
            <a:ext cx="10351974" cy="7945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3"/>
              </a:lnSpc>
            </a:pPr>
            <a:r>
              <a:rPr lang="en-US" sz="360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Simple ways that parents can support the troop:</a:t>
            </a:r>
          </a:p>
          <a:p>
            <a:pPr marL="656590" lvl="1" indent="-328295" algn="l">
              <a:lnSpc>
                <a:spcPts val="5193"/>
              </a:lnSpc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Ask Girl Scout(s) about their goals, rewards, and how they want to sell</a:t>
            </a:r>
            <a:endParaRPr lang="en-US" sz="3600" dirty="0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  <a:p>
            <a:pPr marL="1348740" lvl="2" indent="-449580" algn="l">
              <a:lnSpc>
                <a:spcPts val="5193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Review the </a:t>
            </a:r>
            <a:r>
              <a:rPr lang="en-US" sz="3600" u="sng" dirty="0">
                <a:solidFill>
                  <a:srgbClr val="196B24"/>
                </a:solidFill>
                <a:latin typeface="Girl Scout 2"/>
                <a:ea typeface="Girl Scout 2"/>
                <a:cs typeface="Girl Scout 2"/>
                <a:sym typeface="Girl Scout 2"/>
              </a:rPr>
              <a:t>Family Entrepreneur Pin</a:t>
            </a:r>
            <a:r>
              <a:rPr lang="en-US" sz="360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 guidelines for goal setting tips</a:t>
            </a:r>
            <a:endParaRPr lang="en-US" sz="3600" dirty="0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  <a:p>
            <a:pPr marL="656590" lvl="1" indent="-328295" algn="l">
              <a:lnSpc>
                <a:spcPts val="5193"/>
              </a:lnSpc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Volunteer to support cookie booths &amp; review our </a:t>
            </a:r>
            <a:r>
              <a:rPr lang="en-US" sz="3600" u="sng" dirty="0">
                <a:solidFill>
                  <a:srgbClr val="486B24"/>
                </a:solidFill>
                <a:latin typeface="Girl Scout 2"/>
                <a:ea typeface="Girl Scout 2"/>
                <a:cs typeface="Girl Scout 2"/>
                <a:sym typeface="Girl Scout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Cookie Booth Policy</a:t>
            </a:r>
            <a:endParaRPr lang="en-US" sz="3600" u="sng" dirty="0">
              <a:solidFill>
                <a:srgbClr val="486B24"/>
              </a:solidFill>
              <a:latin typeface="Girl Scout 2"/>
              <a:ea typeface="Girl Scout 2"/>
              <a:cs typeface="Girl Scout 2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56590" lvl="1" indent="-328295" algn="l">
              <a:lnSpc>
                <a:spcPts val="5193"/>
              </a:lnSpc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 Get familiar with Digital Cookie resources to learn the system: </a:t>
            </a:r>
            <a:r>
              <a:rPr lang="en-US" sz="3600" u="sng" dirty="0">
                <a:solidFill>
                  <a:srgbClr val="486B24"/>
                </a:solidFill>
                <a:latin typeface="Girl Scout 2"/>
                <a:ea typeface="Girl Scout 2"/>
                <a:cs typeface="Girl Scout 2"/>
                <a:sym typeface="Girl Scout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 Cookie Help Center for Girl Scouts and Families</a:t>
            </a:r>
            <a:endParaRPr lang="en-US" sz="3600" u="sng" dirty="0">
              <a:solidFill>
                <a:srgbClr val="486B24"/>
              </a:solidFill>
              <a:latin typeface="Girl Scout 2"/>
              <a:ea typeface="Girl Scout 2"/>
              <a:cs typeface="Girl Scout 2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56590" lvl="1" indent="-328295" algn="l">
              <a:lnSpc>
                <a:spcPts val="5193"/>
              </a:lnSpc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Girl Scout 2"/>
                <a:ea typeface="Girl Scout 2"/>
                <a:cs typeface="Girl Scout 2"/>
                <a:sym typeface="Girl Scout 2"/>
              </a:rPr>
              <a:t>Turn in money to the Troop Cookie Manager weekly and keep all receipts</a:t>
            </a:r>
            <a:endParaRPr lang="en-US" sz="3600" dirty="0">
              <a:solidFill>
                <a:srgbClr val="000000"/>
              </a:solidFill>
              <a:latin typeface="Girl Scout 2"/>
              <a:ea typeface="Girl Scout 2"/>
              <a:cs typeface="Girl Scout 2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8020347" y="4261116"/>
            <a:ext cx="2956724" cy="1285183"/>
            <a:chOff x="0" y="0"/>
            <a:chExt cx="10084690" cy="438345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84689" cy="4383405"/>
            </a:xfrm>
            <a:custGeom>
              <a:avLst/>
              <a:gdLst/>
              <a:ahLst/>
              <a:cxnLst/>
              <a:rect l="l" t="t" r="r" b="b"/>
              <a:pathLst>
                <a:path w="10084689" h="4383405">
                  <a:moveTo>
                    <a:pt x="0" y="0"/>
                  </a:moveTo>
                  <a:lnTo>
                    <a:pt x="10084689" y="0"/>
                  </a:lnTo>
                  <a:lnTo>
                    <a:pt x="10084689" y="4383405"/>
                  </a:lnTo>
                  <a:lnTo>
                    <a:pt x="0" y="4383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5" b="-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C762DF58BB7642BE32826E8D6C8184" ma:contentTypeVersion="19" ma:contentTypeDescription="Create a new document." ma:contentTypeScope="" ma:versionID="a3b5205f30c9036a4ccc723eb9bfec0d">
  <xsd:schema xmlns:xsd="http://www.w3.org/2001/XMLSchema" xmlns:xs="http://www.w3.org/2001/XMLSchema" xmlns:p="http://schemas.microsoft.com/office/2006/metadata/properties" xmlns:ns2="982eaa6e-e1e6-46de-b261-8adfb4b69922" xmlns:ns3="be5046f2-6cdd-4c6b-b5ae-9b6d017f6504" targetNamespace="http://schemas.microsoft.com/office/2006/metadata/properties" ma:root="true" ma:fieldsID="a1bd9b45b4cd573e619cfcbfc9a16839" ns2:_="" ns3:_="">
    <xsd:import namespace="982eaa6e-e1e6-46de-b261-8adfb4b69922"/>
    <xsd:import namespace="be5046f2-6cdd-4c6b-b5ae-9b6d017f65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2eaa6e-e1e6-46de-b261-8adfb4b699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acec2c-ceaa-4ac6-a8d1-87d0aee130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5046f2-6cdd-4c6b-b5ae-9b6d017f650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04dae9d-a255-4ed0-a920-82bdd81eb8de}" ma:internalName="TaxCatchAll" ma:showField="CatchAllData" ma:web="be5046f2-6cdd-4c6b-b5ae-9b6d017f65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82eaa6e-e1e6-46de-b261-8adfb4b69922">
      <Terms xmlns="http://schemas.microsoft.com/office/infopath/2007/PartnerControls"/>
    </lcf76f155ced4ddcb4097134ff3c332f>
    <TaxCatchAll xmlns="be5046f2-6cdd-4c6b-b5ae-9b6d017f6504" xsi:nil="true"/>
  </documentManagement>
</p:properties>
</file>

<file path=customXml/itemProps1.xml><?xml version="1.0" encoding="utf-8"?>
<ds:datastoreItem xmlns:ds="http://schemas.openxmlformats.org/officeDocument/2006/customXml" ds:itemID="{A23EEC25-DFB8-4B65-A5CA-4D63F3BDA9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6B856C-455A-4605-B1F0-932ACEF5AF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2eaa6e-e1e6-46de-b261-8adfb4b69922"/>
    <ds:schemaRef ds:uri="be5046f2-6cdd-4c6b-b5ae-9b6d017f65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B83C14-4C99-4179-9EEF-C143FC77428F}">
  <ds:schemaRefs>
    <ds:schemaRef ds:uri="http://schemas.microsoft.com/office/2006/metadata/properties"/>
    <ds:schemaRef ds:uri="http://schemas.microsoft.com/office/infopath/2007/PartnerControls"/>
    <ds:schemaRef ds:uri="982eaa6e-e1e6-46de-b261-8adfb4b69922"/>
    <ds:schemaRef ds:uri="be5046f2-6cdd-4c6b-b5ae-9b6d017f650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17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Cookie Family Business Meeting</dc:title>
  <cp:revision>25</cp:revision>
  <dcterms:created xsi:type="dcterms:W3CDTF">2006-08-16T00:00:00Z</dcterms:created>
  <dcterms:modified xsi:type="dcterms:W3CDTF">2025-10-14T17:01:43Z</dcterms:modified>
  <dc:identifier>DAGyCLNpkUQ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0x010100F5C762DF58BB7642BE32826E8D6C8184</vt:lpwstr>
  </property>
  <property fmtid="{D5CDD505-2E9C-101B-9397-08002B2CF9AE}" pid="3" name="MediaServiceImageTags">
    <vt:lpwstr/>
  </property>
</Properties>
</file>