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12_E43A4339.xml" ContentType="application/vnd.ms-powerpoint.comments+xml"/>
  <Override PartName="/ppt/comments/modernComment_131_9827C91A.xml" ContentType="application/vnd.ms-powerpoint.comments+xml"/>
  <Override PartName="/ppt/comments/modernComment_129_3C3AB2D6.xml" ContentType="application/vnd.ms-powerpoint.comments+xml"/>
  <Override PartName="/ppt/comments/modernComment_12B_C5B713E.xml" ContentType="application/vnd.ms-powerpoint.comments+xml"/>
  <Override PartName="/ppt/comments/modernComment_133_8837FE23.xml" ContentType="application/vnd.ms-powerpoint.comments+xml"/>
  <Override PartName="/ppt/comments/modernComment_135_68C379EB.xml" ContentType="application/vnd.ms-powerpoint.comments+xml"/>
  <Override PartName="/ppt/comments/modernComment_136_7B6FA9AD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22"/>
  </p:notesMasterIdLst>
  <p:handoutMasterIdLst>
    <p:handoutMasterId r:id="rId23"/>
  </p:handoutMasterIdLst>
  <p:sldIdLst>
    <p:sldId id="272" r:id="rId5"/>
    <p:sldId id="274" r:id="rId6"/>
    <p:sldId id="294" r:id="rId7"/>
    <p:sldId id="308" r:id="rId8"/>
    <p:sldId id="275" r:id="rId9"/>
    <p:sldId id="305" r:id="rId10"/>
    <p:sldId id="297" r:id="rId11"/>
    <p:sldId id="295" r:id="rId12"/>
    <p:sldId id="298" r:id="rId13"/>
    <p:sldId id="296" r:id="rId14"/>
    <p:sldId id="299" r:id="rId15"/>
    <p:sldId id="303" r:id="rId16"/>
    <p:sldId id="300" r:id="rId17"/>
    <p:sldId id="307" r:id="rId18"/>
    <p:sldId id="309" r:id="rId19"/>
    <p:sldId id="310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E7737D-1470-4FE9-A7C5-430482B328E6}" name="Kiana Erickson" initials="KE" userId="S::kiana.erickson@girlscoutsrv.org::ec144055-7f6f-4477-b68f-491c16720fbf" providerId="AD"/>
  <p188:author id="{54B3D79B-26F8-1DB3-ADA6-391FC4D155DD}" name="Jennifer Gilbertson" initials="JG" userId="S::Jennifer.Gilbertson@girlscoutsrv.org::ef9f0b20-8081-4a96-9f90-c9723d0f1c3a" providerId="AD"/>
  <p188:author id="{3E1B189E-A6EA-044B-1B2B-0F38146B0F82}" name="Tammy Freese" initials="TF" userId="S::tammy.freese@girlscoutsrv.org::14393df6-8461-498f-bc7c-965fc858c3e8" providerId="AD"/>
  <p188:author id="{1E2488CB-62C6-246B-1ED3-47D601464ED8}" name="Jennifer Gilbertson" initials="JG" userId="S::jennifer.gilbertson@girlscoutsrv.org::ef9f0b20-8081-4a96-9f90-c9723d0f1c3a" providerId="AD"/>
  <p188:author id="{E975E6ED-9FAF-C0BA-E1F8-0D2E4B6B4275}" name="Rachel Horstman" initials="RH" userId="S::rachel.horstman@girlscoutsrv.org::e5406958-e48c-4210-823a-915048c4e9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20A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7F7DC-BA6C-005B-23CF-DE30B48BE7EC}" v="2" dt="2023-11-09T22:33:06.782"/>
    <p1510:client id="{51EB1FB7-B837-535A-4277-E8E8D24D5282}" v="101" dt="2023-11-10T14:21:31.625"/>
    <p1510:client id="{8E9A402F-D5D6-447F-A845-110F546C48AF}" v="477" dt="2023-11-08T21:14:08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modernComment_112_E43A43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B2C462-7103-4D26-B23A-DDC55D9456A6}" authorId="{3E1B189E-A6EA-044B-1B2B-0F38146B0F82}" created="2023-11-09T00:14:34.607">
    <pc:sldMkLst xmlns:pc="http://schemas.microsoft.com/office/powerpoint/2013/main/command">
      <pc:docMk/>
      <pc:sldMk cId="3829023545" sldId="274"/>
    </pc:sldMkLst>
    <p188:txBody>
      <a:bodyPr/>
      <a:lstStyle/>
      <a:p>
        <a:r>
          <a:rPr lang="en-US"/>
          <a:t>[@Jennifer Gilbertson]Hello! I moved the slides around, so you'll need to update this slide so the topics are listed in the new order.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09T14:06:41.014" authorId="{1E2488CB-62C6-246B-1ED3-47D601464ED8}"/>
          </p223:rxn>
        </p223:reactions>
      </p:ext>
    </p188:extLst>
  </p188:cm>
</p188:cmLst>
</file>

<file path=ppt/comments/modernComment_129_3C3AB2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9805CE-CDB5-4B9E-B608-44427501A7E5}" authorId="{E975E6ED-9FAF-C0BA-E1F8-0D2E4B6B4275}" status="resolved" created="2023-11-03T14:43:34.22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10479830" sldId="297"/>
      <ac:spMk id="3" creationId="{AC44F993-B341-7546-A9D0-C7CCAF6C54B9}"/>
    </ac:deMkLst>
    <p188:replyLst>
      <p188:reply id="{92273937-2B06-442F-80E1-A2538410D3A2}" authorId="{1E2488CB-62C6-246B-1ED3-47D601464ED8}" created="2023-11-09T15:18:51.114">
        <p188:txBody>
          <a:bodyPr/>
          <a:lstStyle/>
          <a:p>
            <a:r>
              <a:rPr lang="en-US"/>
              <a:t>I've linked the Family Entrepreneur  to the website.</a:t>
            </a:r>
          </a:p>
        </p188:txBody>
      </p188:reply>
    </p188:replyLst>
    <p188:txBody>
      <a:bodyPr/>
      <a:lstStyle/>
      <a:p>
        <a:r>
          <a:rPr lang="en-US"/>
          <a:t>Update link to new rewards flier once its finished.
I'm not sure where the Family Entrepreneur pin should link to</a:t>
        </a:r>
      </a:p>
    </p188:txBody>
  </p188:cm>
</p188:cmLst>
</file>

<file path=ppt/comments/modernComment_12B_C5B71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A755A7-734B-4ED9-AA87-9DF67766E725}" authorId="{E975E6ED-9FAF-C0BA-E1F8-0D2E4B6B4275}" created="2023-11-03T15:04:30.5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7319358" sldId="299"/>
      <ac:spMk id="3" creationId="{AC44F993-B341-7546-A9D0-C7CCAF6C54B9}"/>
    </ac:deMkLst>
    <p188:txBody>
      <a:bodyPr/>
      <a:lstStyle/>
      <a:p>
        <a:r>
          <a:rPr lang="en-US"/>
          <a:t>Dates are updated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09T15:21:31.354" authorId="{1E2488CB-62C6-246B-1ED3-47D601464ED8}"/>
          </p223:rxn>
        </p223:reactions>
      </p:ext>
    </p188:extLst>
  </p188:cm>
</p188:cmLst>
</file>

<file path=ppt/comments/modernComment_131_9827C9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5E55ED-CE97-43E0-9B78-D47BB968EBA8}" authorId="{E975E6ED-9FAF-C0BA-E1F8-0D2E4B6B4275}" status="resolved" created="2023-11-03T14:37:03.770" complete="100000">
    <pc:sldMkLst xmlns:pc="http://schemas.microsoft.com/office/powerpoint/2013/main/command">
      <pc:docMk/>
      <pc:sldMk cId="2552744218" sldId="305"/>
    </pc:sldMkLst>
    <p188:replyLst>
      <p188:reply id="{CB003726-258B-4CCA-A7C0-27D39449A442}" authorId="{1E2488CB-62C6-246B-1ED3-47D601464ED8}" created="2023-11-09T15:11:16.115">
        <p188:txBody>
          <a:bodyPr/>
          <a:lstStyle/>
          <a:p>
            <a:r>
              <a:rPr lang="en-US"/>
              <a:t>I checked, they were in the PR Cookie cupboards.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3-11-09T15:39:04.349" authorId="{E975E6ED-9FAF-C0BA-E1F8-0D2E4B6B4275}"/>
              </p223:rxn>
            </p223:reactions>
          </p:ext>
        </p188:extLst>
      </p188:reply>
    </p188:replyLst>
    <p188:txBody>
      <a:bodyPr/>
      <a:lstStyle/>
      <a:p>
        <a:r>
          <a:rPr lang="en-US"/>
          <a:t>Are Lemonades and Toast-Yay now in the new soft packaging?</a:t>
        </a:r>
      </a:p>
    </p188:txBody>
  </p188:cm>
</p188:cmLst>
</file>

<file path=ppt/comments/modernComment_133_8837FE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8A4625-EA2C-4283-A1D8-A7C71B7E399A}" authorId="{E975E6ED-9FAF-C0BA-E1F8-0D2E4B6B4275}" created="2023-11-03T15:11:02.8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85370915" sldId="307"/>
      <ac:spMk id="3" creationId="{AC44F993-B341-7546-A9D0-C7CCAF6C54B9}"/>
    </ac:deMkLst>
    <p188:txBody>
      <a:bodyPr/>
      <a:lstStyle/>
      <a:p>
        <a:r>
          <a:rPr lang="en-US"/>
          <a:t>Link to DC Family Guide on website (once created)
Add Basic Information on DC - new for 2024, opens feb 1st, use to take booth credit card payments and online sales, other?</a:t>
        </a:r>
      </a:p>
    </p188:txBody>
  </p188:cm>
  <p188:cm id="{3507E3CE-9359-4B08-A153-64E1860043A7}" authorId="{54B3D79B-26F8-1DB3-ADA6-391FC4D155DD}" status="resolved" created="2023-11-08T14:52:35.40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85370915" sldId="307"/>
      <ac:spMk id="4" creationId="{32C52962-5DC4-FA8D-7A7C-B962C84049A8}"/>
      <ac:txMk cp="158" len="1">
        <ac:context len="429" hash="3425488335"/>
      </ac:txMk>
    </ac:txMkLst>
    <p188:pos x="3346172" y="1921101"/>
    <p188:replyLst>
      <p188:reply id="{A83448DB-5428-4265-B8A7-4A88BFC74AC4}" authorId="{E975E6ED-9FAF-C0BA-E1F8-0D2E4B6B4275}" created="2023-11-08T15:04:52.778">
        <p188:txBody>
          <a:bodyPr/>
          <a:lstStyle/>
          <a:p>
            <a:r>
              <a:rPr lang="en-US"/>
              <a:t>[@Jennifer Gilbertson] Good catch, that should say Digital Cookies!</a:t>
            </a:r>
          </a:p>
        </p188:txBody>
      </p188:reply>
      <p188:reply id="{0F63CA65-E572-401B-9A0E-FB51FF832EDB}" authorId="{54B3D79B-26F8-1DB3-ADA6-391FC4D155DD}" created="2023-11-08T15:13:24.281">
        <p188:txBody>
          <a:bodyPr/>
          <a:lstStyle/>
          <a:p>
            <a:r>
              <a:rPr lang="en-US"/>
              <a:t>Cool beans!</a:t>
            </a:r>
          </a:p>
        </p188:txBody>
      </p188:reply>
      <p188:reply id="{125D63E7-79FA-47C7-B3FE-094F5BE67878}" authorId="{3E1B189E-A6EA-044B-1B2B-0F38146B0F82}" created="2023-11-09T00:28:19.339">
        <p188:txBody>
          <a:bodyPr/>
          <a:lstStyle/>
          <a:p>
            <a:r>
              <a:rPr lang="en-US"/>
              <a:t>[@Rachel Horstman] can you review the DC section to ensure everything is accurate? Thanks!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3-11-09T15:28:07.530" authorId="{E975E6ED-9FAF-C0BA-E1F8-0D2E4B6B4275}"/>
              </p223:rxn>
            </p223:reactions>
          </p:ext>
        </p188:extLst>
      </p188:reply>
      <p188:reply id="{3C18BC5E-9BD9-4072-B8C8-36F56B77890B}" authorId="{E975E6ED-9FAF-C0BA-E1F8-0D2E4B6B4275}" created="2023-11-09T15:28:14.421">
        <p188:txBody>
          <a:bodyPr/>
          <a:lstStyle/>
          <a:p>
            <a:r>
              <a:rPr lang="en-US"/>
              <a:t>Done!</a:t>
            </a:r>
          </a:p>
        </p188:txBody>
      </p188:reply>
    </p188:replyLst>
    <p188:txBody>
      <a:bodyPr/>
      <a:lstStyle/>
      <a:p>
        <a:r>
          <a:rPr lang="en-US"/>
          <a:t>[@Rachel Horstman] - Should this say Digital Cookie, or is this correct? If correct, I'm confused about why it's included on the Digital Cookies slide.</a:t>
        </a:r>
      </a:p>
    </p188:txBody>
  </p188:cm>
</p188:cmLst>
</file>

<file path=ppt/comments/modernComment_135_68C379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255C76-D411-4DF7-B3AF-B970F2A4934B}" authorId="{E975E6ED-9FAF-C0BA-E1F8-0D2E4B6B4275}" created="2023-11-03T15:11:02.8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57641195" sldId="309"/>
      <ac:spMk id="3" creationId="{AC44F993-B341-7546-A9D0-C7CCAF6C54B9}"/>
    </ac:deMkLst>
    <p188:txBody>
      <a:bodyPr/>
      <a:lstStyle/>
      <a:p>
        <a:r>
          <a:rPr lang="en-US"/>
          <a:t>Link to DC Family Guide on website (once created)
Add Basic Information on DC - new for 2024, opens feb 1st, use to take booth credit card payments and online sales, other?</a:t>
        </a:r>
      </a:p>
    </p188:txBody>
  </p188:cm>
  <p188:cm id="{BC7F8BFE-3DAD-47F7-A869-A2BC8883733A}" authorId="{54B3D79B-26F8-1DB3-ADA6-391FC4D155DD}" status="resolved" created="2023-11-08T14:52:35.40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57641195" sldId="309"/>
      <ac:spMk id="4" creationId="{32C52962-5DC4-FA8D-7A7C-B962C84049A8}"/>
      <ac:txMk cp="607">
        <ac:context len="615" hash="2859922040"/>
      </ac:txMk>
    </ac:txMkLst>
    <p188:pos x="3346172" y="1921101"/>
    <p188:replyLst>
      <p188:reply id="{A83448DB-5428-4265-B8A7-4A88BFC74AC4}" authorId="{E975E6ED-9FAF-C0BA-E1F8-0D2E4B6B4275}" created="2023-11-08T15:04:52.778">
        <p188:txBody>
          <a:bodyPr/>
          <a:lstStyle/>
          <a:p>
            <a:r>
              <a:rPr lang="en-US"/>
              <a:t>[@Jennifer Gilbertson] Good catch, that should say Digital Cookies!</a:t>
            </a:r>
          </a:p>
        </p188:txBody>
      </p188:reply>
      <p188:reply id="{0F63CA65-E572-401B-9A0E-FB51FF832EDB}" authorId="{54B3D79B-26F8-1DB3-ADA6-391FC4D155DD}" created="2023-11-08T15:13:24.281">
        <p188:txBody>
          <a:bodyPr/>
          <a:lstStyle/>
          <a:p>
            <a:r>
              <a:rPr lang="en-US"/>
              <a:t>Cool beans!</a:t>
            </a:r>
          </a:p>
        </p188:txBody>
      </p188:reply>
    </p188:replyLst>
    <p188:txBody>
      <a:bodyPr/>
      <a:lstStyle/>
      <a:p>
        <a:r>
          <a:rPr lang="en-US"/>
          <a:t>[@Rachel Horstman] - Should this say Digital Cookie, or is this correct? If correct, I'm confused about why it's included on the Digital Cookies slide.</a:t>
        </a:r>
      </a:p>
    </p188:txBody>
  </p188:cm>
</p188:cmLst>
</file>

<file path=ppt/comments/modernComment_136_7B6FA9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66801A4-2954-4857-9CB1-BB875D119A48}" authorId="{E975E6ED-9FAF-C0BA-E1F8-0D2E4B6B4275}" created="2023-11-03T15:11:02.8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57641195" sldId="309"/>
      <ac:spMk id="3" creationId="{AC44F993-B341-7546-A9D0-C7CCAF6C54B9}"/>
    </ac:deMkLst>
    <p188:txBody>
      <a:bodyPr/>
      <a:lstStyle/>
      <a:p>
        <a:r>
          <a:rPr lang="en-US"/>
          <a:t>Link to DC Family Guide on website (once created)
Add Basic Information on DC - new for 2024, opens feb 1st, use to take booth credit card payments and online sales, other?</a:t>
        </a:r>
      </a:p>
    </p188:txBody>
  </p188:cm>
  <p188:cm id="{A093E264-8768-424A-854D-8A0638C87C08}" authorId="{54B3D79B-26F8-1DB3-ADA6-391FC4D155DD}" created="2023-11-08T14:52:35.4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70915501" sldId="310"/>
      <ac:spMk id="4" creationId="{32C52962-5DC4-FA8D-7A7C-B962C84049A8}"/>
      <ac:txMk cp="608">
        <ac:context len="609" hash="3393036236"/>
      </ac:txMk>
    </ac:txMkLst>
    <p188:pos x="3346172" y="1921101"/>
    <p188:replyLst>
      <p188:reply id="{A83448DB-5428-4265-B8A7-4A88BFC74AC4}" authorId="{E975E6ED-9FAF-C0BA-E1F8-0D2E4B6B4275}" created="2023-11-08T15:04:52.778">
        <p188:txBody>
          <a:bodyPr/>
          <a:lstStyle/>
          <a:p>
            <a:r>
              <a:rPr lang="en-US"/>
              <a:t>[@Jennifer Gilbertson] Good catch, that should say Digital Cookies!</a:t>
            </a:r>
          </a:p>
        </p188:txBody>
      </p188:reply>
      <p188:reply id="{0F63CA65-E572-401B-9A0E-FB51FF832EDB}" authorId="{54B3D79B-26F8-1DB3-ADA6-391FC4D155DD}" created="2023-11-08T15:13:24.281">
        <p188:txBody>
          <a:bodyPr/>
          <a:lstStyle/>
          <a:p>
            <a:r>
              <a:rPr lang="en-US"/>
              <a:t>Cool beans!</a:t>
            </a:r>
          </a:p>
        </p188:txBody>
      </p188:reply>
    </p188:replyLst>
    <p188:txBody>
      <a:bodyPr/>
      <a:lstStyle/>
      <a:p>
        <a:r>
          <a:rPr lang="en-US"/>
          <a:t>[@Rachel Horstman] - Should this say Digital Cookie, or is this correct? If correct, I'm confused about why it's included on the Digital Cookies slide.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B20557-D06F-5B4A-BAB4-9EC9A733D9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15B4C-7B3D-AB4D-AA53-137789F9C1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1291C-B04A-BC46-BB47-16CB4BC481B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59A61-B7E6-6D40-83C0-A9E831CDC0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048CC-4F9E-6749-B1B9-A1ED038DC8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2F8EC-471A-A54F-A2AB-4642F2D1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87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BFD-24A1-8D44-9D75-8EF5CE2DB45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818CD-EDDE-3746-B3F9-A3C79B1F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1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16B9-7F91-475A-B12E-C2065CFE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583B3-13F0-4BBB-90F8-D90180BF6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2088-2D3B-47EF-8E81-D2EFDD51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9CDBF-1B48-4B51-8E54-6B8E8E9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7F80-DCC8-4344-91EF-DE7DBF06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A9166019-C9CC-7F2D-B803-8E2EB4050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1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6E65-6476-49EA-ADF6-B36CA1F5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FA21E-05CF-469E-BB41-E1432ADE9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09B57-FFF6-4246-831B-5A116507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900CA-5818-480D-A706-C054D82A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86AA-3FAA-4AB7-9DC9-01041A79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84A06-1396-43A8-B556-B27BE6CBB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C3F65-47A4-46C9-BB7D-8D947980F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2695B-395D-4496-B9C2-C14C71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1F121-FB24-4602-AE78-CCD8D65C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896D1-2F92-41D7-9E5A-CC950A41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544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156773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1801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360110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0862"/>
            <a:ext cx="105155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199" y="4510821"/>
            <a:ext cx="10515599" cy="2379784"/>
          </a:xfrm>
        </p:spPr>
      </p:sp>
    </p:spTree>
    <p:extLst>
      <p:ext uri="{BB962C8B-B14F-4D97-AF65-F5344CB8AC3E}">
        <p14:creationId xmlns:p14="http://schemas.microsoft.com/office/powerpoint/2010/main" val="337748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0991"/>
            <a:ext cx="6547337" cy="1325563"/>
          </a:xfrm>
        </p:spPr>
        <p:txBody>
          <a:bodyPr/>
          <a:lstStyle>
            <a:lvl1pPr algn="l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78369"/>
            <a:ext cx="6406662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444" y="0"/>
            <a:ext cx="4020679" cy="6002215"/>
          </a:xfrm>
        </p:spPr>
      </p:sp>
    </p:spTree>
    <p:extLst>
      <p:ext uri="{BB962C8B-B14F-4D97-AF65-F5344CB8AC3E}">
        <p14:creationId xmlns:p14="http://schemas.microsoft.com/office/powerpoint/2010/main" val="113824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544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1646387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1801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2949597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0862"/>
            <a:ext cx="105155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199" y="4510821"/>
            <a:ext cx="10515599" cy="2379784"/>
          </a:xfrm>
        </p:spPr>
      </p:sp>
    </p:spTree>
    <p:extLst>
      <p:ext uri="{BB962C8B-B14F-4D97-AF65-F5344CB8AC3E}">
        <p14:creationId xmlns:p14="http://schemas.microsoft.com/office/powerpoint/2010/main" val="3429175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56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7A48-6889-4B85-9159-D6C917BF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EA151-8DCF-4FD3-B144-C8EDCF28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89223-BEFC-406F-B2F1-A6941CBB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CD2A1-F615-45F1-860B-3B7930F8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17B83-D453-4C23-92ED-13A09F40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5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0861"/>
            <a:ext cx="10515599" cy="4582013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173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0991"/>
            <a:ext cx="6547337" cy="1325563"/>
          </a:xfrm>
        </p:spPr>
        <p:txBody>
          <a:bodyPr/>
          <a:lstStyle>
            <a:lvl1pPr algn="l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78369"/>
            <a:ext cx="6406662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444" y="0"/>
            <a:ext cx="4020679" cy="6002215"/>
          </a:xfrm>
        </p:spPr>
      </p:sp>
    </p:spTree>
    <p:extLst>
      <p:ext uri="{BB962C8B-B14F-4D97-AF65-F5344CB8AC3E}">
        <p14:creationId xmlns:p14="http://schemas.microsoft.com/office/powerpoint/2010/main" val="1732015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544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2513205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1801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708378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0862"/>
            <a:ext cx="105155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199" y="4510821"/>
            <a:ext cx="10515599" cy="2379784"/>
          </a:xfrm>
        </p:spPr>
      </p:sp>
    </p:spTree>
    <p:extLst>
      <p:ext uri="{BB962C8B-B14F-4D97-AF65-F5344CB8AC3E}">
        <p14:creationId xmlns:p14="http://schemas.microsoft.com/office/powerpoint/2010/main" val="571139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0991"/>
            <a:ext cx="6547337" cy="1325563"/>
          </a:xfrm>
        </p:spPr>
        <p:txBody>
          <a:bodyPr/>
          <a:lstStyle>
            <a:lvl1pPr algn="l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78369"/>
            <a:ext cx="6406662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444" y="0"/>
            <a:ext cx="4020679" cy="6002215"/>
          </a:xfrm>
        </p:spPr>
      </p:sp>
    </p:spTree>
    <p:extLst>
      <p:ext uri="{BB962C8B-B14F-4D97-AF65-F5344CB8AC3E}">
        <p14:creationId xmlns:p14="http://schemas.microsoft.com/office/powerpoint/2010/main" val="1402496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544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3035388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1801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3322859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0862"/>
            <a:ext cx="105155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199" y="4510821"/>
            <a:ext cx="10515599" cy="2379784"/>
          </a:xfrm>
        </p:spPr>
      </p:sp>
    </p:spTree>
    <p:extLst>
      <p:ext uri="{BB962C8B-B14F-4D97-AF65-F5344CB8AC3E}">
        <p14:creationId xmlns:p14="http://schemas.microsoft.com/office/powerpoint/2010/main" val="503530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0991"/>
            <a:ext cx="6547337" cy="1325563"/>
          </a:xfrm>
        </p:spPr>
        <p:txBody>
          <a:bodyPr/>
          <a:lstStyle>
            <a:lvl1pPr algn="l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78369"/>
            <a:ext cx="6406662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444" y="0"/>
            <a:ext cx="4020679" cy="6002215"/>
          </a:xfrm>
        </p:spPr>
      </p:sp>
    </p:spTree>
    <p:extLst>
      <p:ext uri="{BB962C8B-B14F-4D97-AF65-F5344CB8AC3E}">
        <p14:creationId xmlns:p14="http://schemas.microsoft.com/office/powerpoint/2010/main" val="397120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8A8E-6B74-4D36-AAC6-95F0D61D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35DFC-2E8C-42C2-A52F-3FF37EF9B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A7856-49E1-41E2-9ECF-73BD81DF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3372C-325E-4FE9-AC5E-0B765525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5A376-9269-47F0-83E0-2753955A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9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0991"/>
            <a:ext cx="6547337" cy="1325563"/>
          </a:xfrm>
        </p:spPr>
        <p:txBody>
          <a:bodyPr/>
          <a:lstStyle>
            <a:lvl1pPr algn="l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78369"/>
            <a:ext cx="6406662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444" y="0"/>
            <a:ext cx="4020679" cy="6002215"/>
          </a:xfrm>
        </p:spPr>
      </p:sp>
    </p:spTree>
    <p:extLst>
      <p:ext uri="{BB962C8B-B14F-4D97-AF65-F5344CB8AC3E}">
        <p14:creationId xmlns:p14="http://schemas.microsoft.com/office/powerpoint/2010/main" val="2315429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544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1202468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1801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154235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0862"/>
            <a:ext cx="105155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199" y="4510821"/>
            <a:ext cx="10515599" cy="2379784"/>
          </a:xfrm>
        </p:spPr>
      </p:sp>
    </p:spTree>
    <p:extLst>
      <p:ext uri="{BB962C8B-B14F-4D97-AF65-F5344CB8AC3E}">
        <p14:creationId xmlns:p14="http://schemas.microsoft.com/office/powerpoint/2010/main" val="2964946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0991"/>
            <a:ext cx="6547337" cy="1325563"/>
          </a:xfrm>
        </p:spPr>
        <p:txBody>
          <a:bodyPr/>
          <a:lstStyle>
            <a:lvl1pPr algn="l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78369"/>
            <a:ext cx="6406662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444" y="0"/>
            <a:ext cx="4020679" cy="6002215"/>
          </a:xfrm>
        </p:spPr>
      </p:sp>
    </p:spTree>
    <p:extLst>
      <p:ext uri="{BB962C8B-B14F-4D97-AF65-F5344CB8AC3E}">
        <p14:creationId xmlns:p14="http://schemas.microsoft.com/office/powerpoint/2010/main" val="1258730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544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3528047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1801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3106942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0862"/>
            <a:ext cx="105155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199" y="4510821"/>
            <a:ext cx="10515599" cy="2379784"/>
          </a:xfrm>
        </p:spPr>
      </p:sp>
    </p:spTree>
    <p:extLst>
      <p:ext uri="{BB962C8B-B14F-4D97-AF65-F5344CB8AC3E}">
        <p14:creationId xmlns:p14="http://schemas.microsoft.com/office/powerpoint/2010/main" val="1860605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8A2ED8-1B2C-1D47-A7DF-E561BE273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ECA98-F5CF-9E44-8E9D-0648488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0991"/>
            <a:ext cx="6547337" cy="1325563"/>
          </a:xfrm>
        </p:spPr>
        <p:txBody>
          <a:bodyPr/>
          <a:lstStyle>
            <a:lvl1pPr algn="l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14F3-E29B-FD4C-92BA-4CB686AA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78369"/>
            <a:ext cx="6406662" cy="3892062"/>
          </a:xfrm>
        </p:spPr>
        <p:txBody>
          <a:bodyPr/>
          <a:lstStyle>
            <a:lvl1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BC69D56-1621-8147-B991-8A411DCD9D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444" y="0"/>
            <a:ext cx="4020679" cy="6002215"/>
          </a:xfrm>
        </p:spPr>
      </p:sp>
    </p:spTree>
    <p:extLst>
      <p:ext uri="{BB962C8B-B14F-4D97-AF65-F5344CB8AC3E}">
        <p14:creationId xmlns:p14="http://schemas.microsoft.com/office/powerpoint/2010/main" val="3124634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544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349505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9914-FFF8-4406-A338-958B5E40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72CD-6E00-4BA5-B297-33C6FBDCC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8D911-398B-4071-ACA1-6A87452D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4A624-38F7-4741-BAA5-DB4F533E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4E9F3-9BF4-4F42-A95E-54A74EBC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0E200-DC00-4591-81CC-E251BAF8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8FCBD-666F-E04D-9A29-BBB8307EE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6FA8-482B-D542-8D26-DA4A6A06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785"/>
            <a:ext cx="5257800" cy="1325563"/>
          </a:xfrm>
        </p:spPr>
        <p:txBody>
          <a:bodyPr/>
          <a:lstStyle>
            <a:lvl1pPr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05EF-2F46-E34A-AC54-502BE3E2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91509"/>
            <a:ext cx="5257800" cy="3423138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AE7FB5-9DFC-D745-B73A-97A2C8D67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18013" y="855785"/>
            <a:ext cx="4735787" cy="4958861"/>
          </a:xfrm>
        </p:spPr>
      </p:sp>
    </p:spTree>
    <p:extLst>
      <p:ext uri="{BB962C8B-B14F-4D97-AF65-F5344CB8AC3E}">
        <p14:creationId xmlns:p14="http://schemas.microsoft.com/office/powerpoint/2010/main" val="3694601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78CE0-7C00-7140-B2EE-BBE51C1F6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B2CF8-9750-054F-B43C-11928B42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Girl Scout Text Book" panose="02020003000000000000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EE394-D01F-4143-830E-68D5B6D2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0862"/>
            <a:ext cx="10515599" cy="2379784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1pPr>
            <a:lvl2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2pPr>
            <a:lvl3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3pPr>
            <a:lvl4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4pPr>
            <a:lvl5pPr algn="ctr">
              <a:lnSpc>
                <a:spcPct val="100000"/>
              </a:lnSpc>
              <a:buFontTx/>
              <a:buNone/>
              <a:defRPr>
                <a:latin typeface="Girl Scout Text Book" panose="02020003000000000000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AF2C8D2-0B64-824D-A4A7-64CE56372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199" y="4510821"/>
            <a:ext cx="10515599" cy="2379784"/>
          </a:xfrm>
        </p:spPr>
      </p:sp>
    </p:spTree>
    <p:extLst>
      <p:ext uri="{BB962C8B-B14F-4D97-AF65-F5344CB8AC3E}">
        <p14:creationId xmlns:p14="http://schemas.microsoft.com/office/powerpoint/2010/main" val="404586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E56B-6C10-4F6A-81DB-2C0E9179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D0E21-EA50-4F8B-8B30-490BA4390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84FCA-0D28-479A-A2E7-FB2A4235D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9E800-7E77-4292-8116-C8438F712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97AE0-8278-46FD-8D96-5B5831AB9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28CAF-76C8-4A6E-841B-D5590CC7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CF165-03FE-40EF-BC48-78C83FC2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0D4AD-4D15-43B7-B358-729056F8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4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8743-6930-401E-AD57-7B9A410B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6C07B-0DE6-434D-AEBE-70C25D5F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3468E-3EA4-404B-BDD8-FAB113BE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FDFC2-8610-4C8F-A573-F57CBEDD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4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543DF-D60B-41AA-A647-0FDAC926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DFC10-EE04-4FE0-8F53-92A1888A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A8585-FDA6-4949-B09F-8B2A19DD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1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ED93-5465-4983-B702-44079B45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399D8-5013-4A27-88CB-EA9702553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B9686-39E7-4F88-8B43-88603B677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E9644-A14B-4C44-ADE6-142B0045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EFDE1-499E-4AA2-AB89-1979A05F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D290B-8B22-4702-A8EC-06BF257B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28BB-7208-4B76-B4F9-45D7FBD8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32623-A025-4FEA-B982-C6E1097DB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0F6E8-AA26-4A11-AFDC-3DD328C77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0B144-85E2-446D-A5B9-ABD1E928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A9E0-C12E-E142-AF25-74EF49CF56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4B588-F03F-49B3-BFED-5195E14C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7E1FE-A0AF-4F5F-B775-6CFCFDC6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85F4B-FA1D-46CD-9817-6771236A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2FF98-DDA5-4C7F-B9E2-F6CDA94E3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1A734-FA70-49FB-AEA9-F18C2E23E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A9E0-C12E-E142-AF25-74EF49CF56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6DEF0-B812-4EBB-B13F-91B4D0993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1AA94-2332-4863-9CB2-76C89348E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B8F1F-E27B-3C49-BEB6-E519B9B1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3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650" r:id="rId15"/>
    <p:sldLayoutId id="2147483652" r:id="rId16"/>
    <p:sldLayoutId id="2147483660" r:id="rId17"/>
    <p:sldLayoutId id="2147483654" r:id="rId18"/>
    <p:sldLayoutId id="2147483661" r:id="rId19"/>
    <p:sldLayoutId id="2147483692" r:id="rId20"/>
    <p:sldLayoutId id="2147483663" r:id="rId21"/>
    <p:sldLayoutId id="2147483664" r:id="rId22"/>
    <p:sldLayoutId id="2147483665" r:id="rId23"/>
    <p:sldLayoutId id="2147483666" r:id="rId24"/>
    <p:sldLayoutId id="2147483668" r:id="rId25"/>
    <p:sldLayoutId id="2147483669" r:id="rId26"/>
    <p:sldLayoutId id="2147483670" r:id="rId27"/>
    <p:sldLayoutId id="2147483671" r:id="rId28"/>
    <p:sldLayoutId id="2147483673" r:id="rId29"/>
    <p:sldLayoutId id="2147483678" r:id="rId30"/>
    <p:sldLayoutId id="2147483679" r:id="rId31"/>
    <p:sldLayoutId id="2147483680" r:id="rId32"/>
    <p:sldLayoutId id="2147483681" r:id="rId33"/>
    <p:sldLayoutId id="2147483683" r:id="rId34"/>
    <p:sldLayoutId id="2147483684" r:id="rId35"/>
    <p:sldLayoutId id="2147483685" r:id="rId36"/>
    <p:sldLayoutId id="2147483686" r:id="rId37"/>
    <p:sldLayoutId id="2147483688" r:id="rId38"/>
    <p:sldLayoutId id="2147483689" r:id="rId39"/>
    <p:sldLayoutId id="2147483690" r:id="rId40"/>
    <p:sldLayoutId id="2147483691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microsoft.com/office/2018/10/relationships/comments" Target="../comments/modernComment_12B_C5B713E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girlscoutsrv.org/en/members/for-girl-scouts-and-families/cookie-central.html" TargetMode="Externa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microsoft.com/office/2018/10/relationships/comments" Target="../comments/modernComment_133_8837FE2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microsoft.com/office/2018/10/relationships/comments" Target="../comments/modernComment_135_68C379EB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microsoft.com/office/2018/10/relationships/comments" Target="../comments/modernComment_136_7B6FA9AD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microsoft.com/office/2018/10/relationships/comments" Target="../comments/modernComment_112_E43A433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irlscoutsrv.org/en/members/for-girl-scouts-and-families/cookie-central.html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irlscoutsrv.org/en/members/for-girl-scouts-and-families/cookie-central.html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irlscoutsrv.org/en/members/for-girl-scouts-and-families/cookie-central.html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microsoft.com/office/2018/10/relationships/comments" Target="../comments/modernComment_131_9827C91A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rlscoutsrv.org/en/members/for-girl-scouts-and-families/cookie-central/resources-for-cookie-sellers.html#pins" TargetMode="External"/><Relationship Id="rId2" Type="http://schemas.microsoft.com/office/2018/10/relationships/comments" Target="../comments/modernComment_129_3C3AB2D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B135-AB36-8640-B044-25A54945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3" y="163773"/>
            <a:ext cx="7532427" cy="2017575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C8A2E-5E7F-1041-BCBA-131FF7B0E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1373" y="2053883"/>
            <a:ext cx="7532427" cy="3760764"/>
          </a:xfrm>
        </p:spPr>
        <p:txBody>
          <a:bodyPr>
            <a:normAutofit/>
          </a:bodyPr>
          <a:lstStyle/>
          <a:p>
            <a:pPr algn="ctr"/>
            <a:r>
              <a:rPr lang="en-US" sz="3200" b="1"/>
              <a:t>Cookie Business Family Meeting 2024</a:t>
            </a:r>
          </a:p>
        </p:txBody>
      </p:sp>
      <p:pic>
        <p:nvPicPr>
          <p:cNvPr id="6" name="Picture 5" descr="A group of cookies with a rainbow background&#10;&#10;Description automatically generated">
            <a:extLst>
              <a:ext uri="{FF2B5EF4-FFF2-40B4-BE49-F238E27FC236}">
                <a16:creationId xmlns:a16="http://schemas.microsoft.com/office/drawing/2014/main" id="{7855ABF6-F9E1-336B-A37A-26C0D9802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636" y="3079775"/>
            <a:ext cx="5295900" cy="36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5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CD09-5F8B-0A47-8179-A5B733F6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5785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Troop &amp; Individual </a:t>
            </a:r>
            <a:br>
              <a:rPr lang="en-US" b="1"/>
            </a:br>
            <a:r>
              <a:rPr lang="en-US" b="1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0629-68B7-2C4A-82A8-3650A50AB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1509"/>
            <a:ext cx="5257800" cy="342313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Troop brainstorming session: cookie proceeds</a:t>
            </a:r>
          </a:p>
          <a:p>
            <a:pPr marL="800100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How should we use them?</a:t>
            </a:r>
          </a:p>
          <a:p>
            <a:pPr marL="800100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What will that cost?</a:t>
            </a:r>
          </a:p>
          <a:p>
            <a:pPr marL="800100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How many packages do we need to sell to reach our goal?</a:t>
            </a:r>
          </a:p>
          <a:p>
            <a:pPr marL="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b="1"/>
          </a:p>
          <a:p>
            <a:pPr marL="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Individual Girl Scout goals</a:t>
            </a:r>
          </a:p>
          <a:p>
            <a:pPr marL="800100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Is that goal achievable?</a:t>
            </a:r>
          </a:p>
          <a:p>
            <a:pPr marL="800100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How do you plan to reach it?</a:t>
            </a:r>
          </a:p>
          <a:p>
            <a:pPr marL="800100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What skills do you want to develop?</a:t>
            </a:r>
          </a:p>
          <a:p>
            <a:pPr marL="800100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Review last year’s goals (if they sold)</a:t>
            </a:r>
          </a:p>
          <a:p>
            <a:pPr mar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9" name="Picture 8" descr="A pink cartoon animal holding a cookie&#10;&#10;Description automatically generated">
            <a:extLst>
              <a:ext uri="{FF2B5EF4-FFF2-40B4-BE49-F238E27FC236}">
                <a16:creationId xmlns:a16="http://schemas.microsoft.com/office/drawing/2014/main" id="{4CE6A30D-07F1-BBCE-A483-572F8A00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125"/>
            <a:ext cx="5535774" cy="28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7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55" y="261897"/>
            <a:ext cx="8381214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Cookie Communication &amp;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F993-B341-7546-A9D0-C7CCAF6C5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420" y="1676401"/>
            <a:ext cx="5711579" cy="3733800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100" b="1" u="sng">
                <a:latin typeface="Girl Scout Text Book" panose="02020003000000000000"/>
                <a:cs typeface="Arial"/>
              </a:rPr>
              <a:t>Key Dates</a:t>
            </a:r>
          </a:p>
          <a:p>
            <a:pPr marL="0" indent="0"/>
            <a:r>
              <a:rPr lang="en-US" sz="2200" b="1">
                <a:latin typeface="Girl Scout Text Book" panose="02020003000000000000"/>
                <a:cs typeface="Arial"/>
              </a:rPr>
              <a:t>Troop Initial Order</a:t>
            </a:r>
            <a:r>
              <a:rPr lang="en-US" sz="2200" dirty="0">
                <a:latin typeface="Girl Scout Text Book" panose="02020003000000000000"/>
                <a:cs typeface="Arial"/>
              </a:rPr>
              <a:t>                </a:t>
            </a:r>
            <a:r>
              <a:rPr lang="en-US" sz="2200">
                <a:latin typeface="Girl Scout Text Book" panose="02020003000000000000"/>
                <a:cs typeface="Arial"/>
              </a:rPr>
              <a:t> Fri. Jan. 19</a:t>
            </a:r>
            <a:endParaRPr lang="en-US" sz="2200" dirty="0">
              <a:latin typeface="Girl Scout Text Book" panose="02020003000000000000"/>
            </a:endParaRPr>
          </a:p>
          <a:p>
            <a:pPr marL="0" indent="0"/>
            <a:r>
              <a:rPr lang="en-US" sz="2200" b="1">
                <a:latin typeface="Girl Scout Text Book" panose="02020003000000000000"/>
                <a:cs typeface="Arial"/>
              </a:rPr>
              <a:t>Pre-sales &amp; Online sales</a:t>
            </a:r>
            <a:r>
              <a:rPr lang="en-US" sz="2200" b="1" dirty="0">
                <a:latin typeface="Girl Scout Text Book" panose="02020003000000000000"/>
                <a:cs typeface="Arial"/>
              </a:rPr>
              <a:t>     </a:t>
            </a:r>
            <a:r>
              <a:rPr lang="en-US" sz="2200" b="1">
                <a:latin typeface="Girl Scout Text Book" panose="02020003000000000000"/>
                <a:cs typeface="Arial"/>
              </a:rPr>
              <a:t> </a:t>
            </a:r>
            <a:r>
              <a:rPr lang="en-US" sz="2200">
                <a:latin typeface="Girl Scout Text Book" panose="02020003000000000000"/>
                <a:cs typeface="Arial"/>
              </a:rPr>
              <a:t>Thurs. Feb 8</a:t>
            </a:r>
            <a:endParaRPr lang="en-US" sz="2200" dirty="0">
              <a:latin typeface="Girl Scout Text Book" panose="02020003000000000000"/>
              <a:cs typeface="Arial"/>
            </a:endParaRPr>
          </a:p>
          <a:p>
            <a:pPr marL="0" indent="0"/>
            <a:r>
              <a:rPr lang="en-US" sz="2200" b="1">
                <a:latin typeface="Girl Scout Text Book" panose="02020003000000000000"/>
                <a:cs typeface="Arial"/>
              </a:rPr>
              <a:t>Cookie Go Day</a:t>
            </a:r>
            <a:r>
              <a:rPr lang="en-US" sz="2200" b="1" dirty="0">
                <a:latin typeface="Girl Scout Text Book" panose="02020003000000000000"/>
                <a:cs typeface="Arial"/>
              </a:rPr>
              <a:t>  </a:t>
            </a:r>
            <a:r>
              <a:rPr lang="en-US" sz="2200" dirty="0">
                <a:latin typeface="Girl Scout Text Book" panose="02020003000000000000"/>
                <a:cs typeface="Arial"/>
              </a:rPr>
              <a:t>                     </a:t>
            </a:r>
            <a:r>
              <a:rPr lang="en-US" sz="2200">
                <a:latin typeface="Girl Scout Text Book" panose="02020003000000000000"/>
                <a:cs typeface="Arial"/>
              </a:rPr>
              <a:t>Fri. Feb. 16</a:t>
            </a:r>
            <a:endParaRPr lang="en-US" sz="2200" dirty="0">
              <a:latin typeface="Girl Scout Text Book" panose="02020003000000000000"/>
            </a:endParaRPr>
          </a:p>
          <a:p>
            <a:pPr marL="0" indent="0"/>
            <a:r>
              <a:rPr lang="en-US" sz="2200" b="1">
                <a:latin typeface="Girl Scout Text Book" panose="02020003000000000000"/>
                <a:cs typeface="Arial"/>
              </a:rPr>
              <a:t>Booth Go Day</a:t>
            </a:r>
            <a:r>
              <a:rPr lang="en-US" sz="2200" dirty="0">
                <a:latin typeface="Girl Scout Text Book" panose="02020003000000000000"/>
                <a:cs typeface="Arial"/>
              </a:rPr>
              <a:t>                         </a:t>
            </a:r>
            <a:r>
              <a:rPr lang="en-US" sz="2200">
                <a:latin typeface="Girl Scout Text Book" panose="02020003000000000000"/>
                <a:cs typeface="Arial"/>
              </a:rPr>
              <a:t>Fri. Feb. 16</a:t>
            </a:r>
            <a:endParaRPr lang="en-US" sz="2200" dirty="0">
              <a:latin typeface="Girl Scout Text Book" panose="02020003000000000000"/>
            </a:endParaRPr>
          </a:p>
          <a:p>
            <a:pPr marL="0" indent="0"/>
            <a:r>
              <a:rPr lang="en-US" sz="2200" b="1">
                <a:latin typeface="Girl Scout Text Book" panose="02020003000000000000"/>
                <a:cs typeface="Arial"/>
              </a:rPr>
              <a:t>Cookie Sale Ends</a:t>
            </a:r>
            <a:r>
              <a:rPr lang="en-US" sz="2200" dirty="0">
                <a:latin typeface="Girl Scout Text Book" panose="02020003000000000000"/>
                <a:cs typeface="Arial"/>
              </a:rPr>
              <a:t>                   </a:t>
            </a:r>
            <a:r>
              <a:rPr lang="en-US" sz="2200">
                <a:latin typeface="Girl Scout Text Book" panose="02020003000000000000"/>
                <a:cs typeface="Arial"/>
              </a:rPr>
              <a:t>Sun. Mar. 24</a:t>
            </a:r>
            <a:endParaRPr lang="en-US" sz="2200" dirty="0">
              <a:latin typeface="Girl Scout Text Book" panose="02020003000000000000"/>
              <a:cs typeface="Arial"/>
            </a:endParaRPr>
          </a:p>
          <a:p>
            <a:pPr marL="0" indent="0"/>
            <a:r>
              <a:rPr lang="en-US" sz="2200" b="1">
                <a:latin typeface="Girl Scout Text Book" panose="02020003000000000000"/>
                <a:cs typeface="Arial"/>
              </a:rPr>
              <a:t>Troop Reward Deadline</a:t>
            </a:r>
            <a:r>
              <a:rPr lang="en-US" sz="2200" dirty="0">
                <a:latin typeface="Girl Scout Text Book" panose="02020003000000000000"/>
                <a:cs typeface="Arial"/>
              </a:rPr>
              <a:t>        </a:t>
            </a:r>
            <a:r>
              <a:rPr lang="en-US" sz="2200">
                <a:latin typeface="Girl Scout Text Book" panose="02020003000000000000"/>
                <a:cs typeface="Arial"/>
              </a:rPr>
              <a:t> Tues. Apr. 2</a:t>
            </a:r>
            <a:endParaRPr lang="en-US" sz="2200" dirty="0">
              <a:latin typeface="Girl Scout Text Book" panose="02020003000000000000"/>
              <a:cs typeface="Arial"/>
            </a:endParaRPr>
          </a:p>
          <a:p>
            <a:pPr marL="0" indent="0"/>
            <a:r>
              <a:rPr lang="en-US" sz="2200" b="1">
                <a:latin typeface="Girl Scout Text Book" panose="02020003000000000000"/>
                <a:cs typeface="Arial"/>
              </a:rPr>
              <a:t>Girl Rewards </a:t>
            </a:r>
            <a:r>
              <a:rPr lang="en-US" sz="2200" b="1" dirty="0">
                <a:latin typeface="Girl Scout Text Book" panose="02020003000000000000"/>
                <a:cs typeface="Arial"/>
              </a:rPr>
              <a:t>arrive in early June                   </a:t>
            </a:r>
            <a:r>
              <a:rPr lang="en-US" sz="2200" dirty="0">
                <a:latin typeface="Girl Scout Text Book" panose="02020003000000000000"/>
                <a:cs typeface="Arial"/>
              </a:rPr>
              <a:t>  </a:t>
            </a:r>
          </a:p>
          <a:p>
            <a:pPr marL="0" indent="0"/>
            <a:endParaRPr lang="en-US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B140C7B2-4C9A-4448-B668-09D8D26F9248}"/>
              </a:ext>
            </a:extLst>
          </p:cNvPr>
          <p:cNvSpPr/>
          <p:nvPr/>
        </p:nvSpPr>
        <p:spPr>
          <a:xfrm flipH="1" flipV="1">
            <a:off x="415679" y="1065852"/>
            <a:ext cx="5947021" cy="4898851"/>
          </a:xfrm>
          <a:prstGeom prst="wav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DD296-B2A0-49C8-A6F5-D4A171677DCF}"/>
              </a:ext>
            </a:extLst>
          </p:cNvPr>
          <p:cNvSpPr txBox="1"/>
          <p:nvPr/>
        </p:nvSpPr>
        <p:spPr>
          <a:xfrm>
            <a:off x="453779" y="2505075"/>
            <a:ext cx="59089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>
                <a:latin typeface="Girl Scout Text Book" panose="02020003000000000000"/>
                <a:cs typeface="Arial"/>
              </a:rPr>
              <a:t>My contact info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>
                <a:latin typeface="Girl Scout Text Book" panose="02020003000000000000"/>
                <a:cs typeface="Arial"/>
              </a:rPr>
              <a:t>My preferred contact method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>
                <a:latin typeface="Girl Scout Text Book" panose="02020003000000000000"/>
                <a:cs typeface="Arial"/>
              </a:rPr>
              <a:t>Family Return Date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>
                <a:latin typeface="Girl Scout Text Book" panose="02020003000000000000"/>
                <a:cs typeface="Arial"/>
              </a:rPr>
              <a:t>My cookie schedule</a:t>
            </a:r>
          </a:p>
          <a:p>
            <a:endParaRPr lang="en-US"/>
          </a:p>
        </p:txBody>
      </p:sp>
      <p:pic>
        <p:nvPicPr>
          <p:cNvPr id="6" name="Picture 5" descr="A purple flower with orange and blue swirls&#10;&#10;Description automatically generated">
            <a:extLst>
              <a:ext uri="{FF2B5EF4-FFF2-40B4-BE49-F238E27FC236}">
                <a16:creationId xmlns:a16="http://schemas.microsoft.com/office/drawing/2014/main" id="{59983D09-51CF-296C-2FAE-049FADB3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2024" y="5102690"/>
            <a:ext cx="1724026" cy="17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93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CD09-5F8B-0A47-8179-A5B733F6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785" y="380572"/>
            <a:ext cx="8292506" cy="1095144"/>
          </a:xfrm>
        </p:spPr>
        <p:txBody>
          <a:bodyPr>
            <a:normAutofit fontScale="90000"/>
          </a:bodyPr>
          <a:lstStyle/>
          <a:p>
            <a:r>
              <a:rPr lang="en-US" b="1"/>
              <a:t>Finances + Family Responsibility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0629-68B7-2C4A-82A8-3650A50AB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2191" y="1129726"/>
            <a:ext cx="8021100" cy="534770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All cookies are </a:t>
            </a:r>
            <a:r>
              <a:rPr lang="en-US" b="1"/>
              <a:t>$6 per package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Turn in cookie money </a:t>
            </a:r>
            <a:r>
              <a:rPr lang="en-US" b="1"/>
              <a:t>weekly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Must turn in 50% or more of total money due to troop before receiving more cookies.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How payment will be collected.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Credit card payments can be taken through </a:t>
            </a:r>
            <a:r>
              <a:rPr lang="en-US" u="sng"/>
              <a:t>Digital Cookie</a:t>
            </a:r>
            <a:r>
              <a:rPr lang="en-US"/>
              <a:t>, at no charge for the troop! Credit card sales are credited to your Girl Scout in the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/>
              <a:t>You are responsible for cookies not returned to the troop by the Family Return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Troop is responsible for leftover inventory at end of sale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Let me know if you need help moving cookies!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7965F-D80E-4F08-A00E-88466D80B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31" y="1129726"/>
            <a:ext cx="2987299" cy="1737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258A4-7C13-499C-86E7-2B70A1710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30" y="2952522"/>
            <a:ext cx="2987299" cy="1737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9C006B-AA21-425E-97E9-6562C0DA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30" y="4775319"/>
            <a:ext cx="2987299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3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5785"/>
            <a:ext cx="52578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Online Family Responsibility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F993-B341-7546-A9D0-C7CCAF6C5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1509"/>
            <a:ext cx="5257800" cy="34231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Required for participation in the program</a:t>
            </a:r>
          </a:p>
          <a:p>
            <a:pPr marL="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Must be received before cookies are given to families</a:t>
            </a:r>
          </a:p>
          <a:p>
            <a:pPr marL="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Can be found on </a:t>
            </a:r>
            <a:r>
              <a:rPr lang="en-US" sz="2200" b="1" u="sng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Cookie Central</a:t>
            </a:r>
            <a:endParaRPr lang="en-US" sz="2200" b="1" u="sng"/>
          </a:p>
          <a:p>
            <a:pPr marL="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Enter my email address &amp; troop number</a:t>
            </a:r>
          </a:p>
          <a:p>
            <a:pPr marL="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You &amp; I will both receive email confirmation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C083F-B36D-6D39-61E0-F28791913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39"/>
            <a:ext cx="6096000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9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948" y="250091"/>
            <a:ext cx="3531137" cy="2976663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Digital Cookie</a:t>
            </a:r>
          </a:p>
        </p:txBody>
      </p:sp>
      <p:pic>
        <p:nvPicPr>
          <p:cNvPr id="1026" name="Picture 2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ACEBD029-343F-E86D-B877-539179C80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55" y="2991257"/>
            <a:ext cx="2439467" cy="24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C52962-5DC4-FA8D-7A7C-B962C84049A8}"/>
              </a:ext>
            </a:extLst>
          </p:cNvPr>
          <p:cNvSpPr txBox="1">
            <a:spLocks/>
          </p:cNvSpPr>
          <p:nvPr/>
        </p:nvSpPr>
        <p:spPr>
          <a:xfrm>
            <a:off x="775662" y="526677"/>
            <a:ext cx="7337981" cy="6080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b="1"/>
              <a:t>Digital Cookie is the new online platform that Girl Scouts and caregivers use for digital cookie sales.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Girl Scout Text Book" panose="02020003000000000000"/>
              </a:rPr>
              <a:t>All </a:t>
            </a:r>
            <a:r>
              <a:rPr lang="en-US">
                <a:latin typeface="Girl Scout Text Book" panose="02020003000000000000"/>
              </a:rPr>
              <a:t>Girl Scout</a:t>
            </a:r>
            <a:r>
              <a:rPr lang="en-US" sz="2800">
                <a:latin typeface="Girl Scout Text Book" panose="02020003000000000000"/>
              </a:rPr>
              <a:t>s and their families will get access to Digital Cookie on February 1st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Girl Scout Text Book" panose="02020003000000000000"/>
              </a:rPr>
              <a:t>Girl Scouts can use their Digital Cookie account to </a:t>
            </a:r>
            <a:r>
              <a:rPr lang="en-US" sz="2800">
                <a:effectLst/>
                <a:latin typeface="Girl Scout Text Book" panose="02020003000000000000"/>
              </a:rPr>
              <a:t>set up their online account sales link which they can share</a:t>
            </a:r>
            <a:r>
              <a:rPr lang="en-US">
                <a:latin typeface="Girl Scout Text Book" panose="02020003000000000000"/>
              </a:rPr>
              <a:t> by email, text, social media, or even their parent/guardian workspaces: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latin typeface="Girl Scout Text Book" panose="02020003000000000000"/>
              </a:rPr>
              <a:t>Shipped</a:t>
            </a:r>
            <a:r>
              <a:rPr lang="en-US">
                <a:effectLst/>
                <a:latin typeface="Girl Scout Text Book" panose="02020003000000000000"/>
              </a:rPr>
              <a:t> cookie </a:t>
            </a:r>
            <a:r>
              <a:rPr lang="en-US">
                <a:latin typeface="Girl Scout Text Book" panose="02020003000000000000"/>
              </a:rPr>
              <a:t>orders</a:t>
            </a:r>
            <a:endParaRPr lang="en-US"/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latin typeface="Girl Scout Text Book" panose="02020003000000000000"/>
              </a:rPr>
              <a:t>Girl</a:t>
            </a:r>
            <a:r>
              <a:rPr lang="en-US">
                <a:effectLst/>
                <a:latin typeface="Girl Scout Text Book" panose="02020003000000000000"/>
              </a:rPr>
              <a:t> Scout Cookie delivery </a:t>
            </a:r>
            <a:r>
              <a:rPr lang="en-US">
                <a:latin typeface="Girl Scout Text Book" panose="02020003000000000000"/>
              </a:rPr>
              <a:t>orders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709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948" y="250091"/>
            <a:ext cx="3531137" cy="2976663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Digital Cookie</a:t>
            </a:r>
          </a:p>
        </p:txBody>
      </p:sp>
      <p:pic>
        <p:nvPicPr>
          <p:cNvPr id="1026" name="Picture 2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ACEBD029-343F-E86D-B877-539179C80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55" y="2991257"/>
            <a:ext cx="2439467" cy="24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C52962-5DC4-FA8D-7A7C-B962C84049A8}"/>
              </a:ext>
            </a:extLst>
          </p:cNvPr>
          <p:cNvSpPr txBox="1">
            <a:spLocks/>
          </p:cNvSpPr>
          <p:nvPr/>
        </p:nvSpPr>
        <p:spPr>
          <a:xfrm>
            <a:off x="775663" y="526677"/>
            <a:ext cx="7663886" cy="5911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b="1" dirty="0">
                <a:latin typeface="Girl Scout Text Book"/>
              </a:rPr>
              <a:t>Digital Cookie has great new features!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rl Scout Text Book" panose="02020003000000000000"/>
              </a:rPr>
              <a:t>Customize your site</a:t>
            </a:r>
            <a:r>
              <a:rPr lang="en-US" dirty="0">
                <a:latin typeface="Girl Scout Text Book" panose="02020003000000000000"/>
              </a:rPr>
              <a:t> &amp; explore the learning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Girl Scout Text Book" panose="02020003000000000000"/>
              </a:rPr>
              <a:t>Ability for customers to purchase </a:t>
            </a:r>
            <a:r>
              <a:rPr lang="en-US" dirty="0">
                <a:latin typeface="Girl Scout Text Book" panose="02020003000000000000"/>
              </a:rPr>
              <a:t>and pay online </a:t>
            </a:r>
            <a:r>
              <a:rPr lang="en-US" sz="2800" dirty="0">
                <a:effectLst/>
                <a:latin typeface="Girl Scout Text Book" panose="02020003000000000000"/>
              </a:rPr>
              <a:t>for local delivery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Girl Scout Text Book" panose="02020003000000000000"/>
              </a:rPr>
              <a:t>You can turn on/off local delivery at any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irl Scout Text Book" panose="02020003000000000000"/>
              </a:rPr>
              <a:t>Approve orders for local delivery in the site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Girl Scout Text Book" panose="02020003000000000000"/>
              </a:rPr>
              <a:t>You’ll receive an email reminder to login and approve orders if you have outstanding orders to approve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Girl Scout Text Book" panose="02020003000000000000"/>
              </a:rPr>
              <a:t>Note: Online orders for local delivery must be approved within 5 days or the order is cancelled.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irl Scout Text Book" panose="02020003000000000000"/>
              </a:rPr>
              <a:t>Ability to turn on/off cookie varieties for local 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Girl Scout Text Book" panose="02020003000000000000"/>
              </a:rPr>
              <a:t>A robust Help section built right into the site with tip sheets &amp; videos to assist if you need them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>
              <a:effectLst/>
              <a:latin typeface="Girl Scout Text Book" panose="0202000300000000000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>
              <a:effectLst/>
              <a:latin typeface="Girl Scout Text Book" panose="020200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576411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948" y="250091"/>
            <a:ext cx="3531137" cy="2976663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Digital Cookie</a:t>
            </a:r>
          </a:p>
        </p:txBody>
      </p:sp>
      <p:pic>
        <p:nvPicPr>
          <p:cNvPr id="1026" name="Picture 2" descr="A colorful pixelated image of a cookie&#10;&#10;Description automatically generated">
            <a:extLst>
              <a:ext uri="{FF2B5EF4-FFF2-40B4-BE49-F238E27FC236}">
                <a16:creationId xmlns:a16="http://schemas.microsoft.com/office/drawing/2014/main" id="{ACEBD029-343F-E86D-B877-539179C80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55" y="2991257"/>
            <a:ext cx="2439467" cy="24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C52962-5DC4-FA8D-7A7C-B962C84049A8}"/>
              </a:ext>
            </a:extLst>
          </p:cNvPr>
          <p:cNvSpPr txBox="1">
            <a:spLocks/>
          </p:cNvSpPr>
          <p:nvPr/>
        </p:nvSpPr>
        <p:spPr>
          <a:xfrm>
            <a:off x="775663" y="526677"/>
            <a:ext cx="7720330" cy="5798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Girl Scout Text Book" panose="02020003000000000000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b="1"/>
              <a:t>Digital Cookie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Girl Scout Text Book" panose="02020003000000000000"/>
              </a:rPr>
              <a:t>Family Guide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Girl Scout Text Book" panose="02020003000000000000"/>
              </a:rPr>
              <a:t>Digital Cookie Guide for Families on Cookie Central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Girl Scout Text Book" panose="02020003000000000000"/>
              </a:rPr>
              <a:t>Help section in the site with tip sheets &amp; videos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Girl Scout Text Book" panose="02020003000000000000"/>
              </a:rPr>
              <a:t>Watch for information on joining a Digital Cookie Rally in </a:t>
            </a:r>
            <a:r>
              <a:rPr lang="en-US" err="1">
                <a:latin typeface="Girl Scout Text Book" panose="02020003000000000000"/>
              </a:rPr>
              <a:t>Rallyhood</a:t>
            </a:r>
            <a:r>
              <a:rPr lang="en-US">
                <a:latin typeface="Girl Scout Text Book" panose="02020003000000000000"/>
              </a:rPr>
              <a:t> for families to connect on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Girl Scout Text Book" panose="02020003000000000000"/>
              </a:rPr>
              <a:t>Digital Cookie office hours provided by Girl Scouts River Valleys staff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>
              <a:effectLst/>
              <a:latin typeface="Girl Scout Text Book" panose="0202000300000000000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>
              <a:effectLst/>
              <a:latin typeface="Girl Scout Text Book" panose="020200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709155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7960-B6BA-164C-B58E-B77B323D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4" y="205273"/>
            <a:ext cx="10515600" cy="1474237"/>
          </a:xfrm>
        </p:spPr>
        <p:txBody>
          <a:bodyPr>
            <a:normAutofit/>
          </a:bodyPr>
          <a:lstStyle/>
          <a:p>
            <a:r>
              <a:rPr lang="en-US" sz="660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8A231-77C3-B74D-9982-4AD7BB6E3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1548882"/>
            <a:ext cx="10515599" cy="914400"/>
          </a:xfrm>
        </p:spPr>
        <p:txBody>
          <a:bodyPr>
            <a:normAutofit/>
          </a:bodyPr>
          <a:lstStyle/>
          <a:p>
            <a:r>
              <a:rPr lang="en-US" sz="4400"/>
              <a:t>Questions?</a:t>
            </a:r>
            <a:endParaRPr lang="en-US" sz="4400" b="1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106652-D2FE-4A8E-E417-869AA795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52" y="1042699"/>
            <a:ext cx="5038246" cy="54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urple flower with orange and blue swirls&#10;&#10;Description automatically generated">
            <a:extLst>
              <a:ext uri="{FF2B5EF4-FFF2-40B4-BE49-F238E27FC236}">
                <a16:creationId xmlns:a16="http://schemas.microsoft.com/office/drawing/2014/main" id="{A76A7CEC-089B-F1CE-945D-2A20CEF0B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27117" y="0"/>
            <a:ext cx="2547426" cy="2547426"/>
          </a:xfrm>
          <a:prstGeom prst="rect">
            <a:avLst/>
          </a:prstGeom>
        </p:spPr>
      </p:pic>
      <p:pic>
        <p:nvPicPr>
          <p:cNvPr id="10" name="Picture 9" descr="A purple flower with orange and blue swirls&#10;&#10;Description automatically generated">
            <a:extLst>
              <a:ext uri="{FF2B5EF4-FFF2-40B4-BE49-F238E27FC236}">
                <a16:creationId xmlns:a16="http://schemas.microsoft.com/office/drawing/2014/main" id="{D42F06A3-0AA5-1101-7663-F21E77F5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728718" y="42072"/>
            <a:ext cx="2463282" cy="24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1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CD09-5F8B-0A47-8179-A5B733F6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848" y="865311"/>
            <a:ext cx="6074004" cy="1103377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What we will cover…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0629-68B7-2C4A-82A8-3650A50AB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1848" y="1815153"/>
            <a:ext cx="6892588" cy="395785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Cookie Program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Parent/Guardian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Ways to Sell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Troop/Individual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Communication + Cookie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Finances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Online Family Cookie Responsibility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Digital Cookie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Thank You! + Q&amp;A</a:t>
            </a:r>
          </a:p>
          <a:p>
            <a:pPr marL="0" indent="0"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91002-5E37-ADF5-6EAD-CAEFA58DC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8805"/>
            <a:ext cx="12221963" cy="889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9D5D3-5F2F-92E3-46A2-E9C272FFE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705"/>
            <a:ext cx="12192000" cy="8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235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CD09-5F8B-0A47-8179-A5B733F6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025"/>
            <a:ext cx="10515600" cy="2125663"/>
          </a:xfrm>
        </p:spPr>
        <p:txBody>
          <a:bodyPr anchor="ctr">
            <a:normAutofit/>
          </a:bodyPr>
          <a:lstStyle/>
          <a:p>
            <a:r>
              <a:rPr lang="en-US" b="1"/>
              <a:t>Cookie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0629-68B7-2C4A-82A8-3650A50A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4" y="2263287"/>
            <a:ext cx="10848974" cy="3551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Girl Scout Text Book"/>
              </a:rPr>
              <a:t>Largest girl-led entrepreneurial program in the world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Girl Scout Text Book"/>
              </a:rPr>
              <a:t>Gives Girl Scouts the opportunity to power new, unique, and amazing experiences while also learning essential life skills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Girl Scout Text Book"/>
              </a:rPr>
              <a:t>All proceeds from the Cookie Program stay local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Girl Scout Text Book"/>
              </a:rPr>
              <a:t>Keeps costs low for programs like camp and council events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Girl Scout Text Book"/>
              </a:rPr>
              <a:t>Enables GSRV to support families through financial assistance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Girl Scout Text Book"/>
              </a:rPr>
              <a:t>The troop will receive proceeds per package sold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Girl Scout Text Book"/>
              </a:rPr>
              <a:t>Go to </a:t>
            </a:r>
            <a:r>
              <a:rPr lang="en-US" sz="1800" b="1" u="sng">
                <a:latin typeface="Girl Scout Text Boo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Cookie Central</a:t>
            </a:r>
            <a:r>
              <a:rPr lang="en-US" sz="1800">
                <a:latin typeface="Girl Scout Text Book"/>
              </a:rPr>
              <a:t>, to learn more about the Cookie Program and for more family resources from Girl Scouts River Valleys</a:t>
            </a:r>
          </a:p>
          <a:p>
            <a:pPr marL="0" indent="0">
              <a:lnSpc>
                <a:spcPct val="90000"/>
              </a:lnSpc>
            </a:pPr>
            <a:endParaRPr lang="en-US" sz="1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6B78B-D5D0-9829-2CE4-B3298B70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464814" cy="12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3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8877-9CBC-9A7B-4985-B660E9F5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Add slide on Cookie Central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633C-5D36-3A31-3562-A5A18B3B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99" y="2440209"/>
            <a:ext cx="10602799" cy="2796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latin typeface="Girl Scout Text Book"/>
              </a:rPr>
              <a:t>Cookie Central is your online, one-stop hub for all things cookies! Use your mobile device’s camera to scan the QR code here or visit </a:t>
            </a:r>
            <a:r>
              <a:rPr lang="en-US" sz="2000" b="1" dirty="0">
                <a:latin typeface="Girl Scout Text Book"/>
                <a:hlinkClick r:id="rId2"/>
              </a:rPr>
              <a:t>CookieCentral</a:t>
            </a:r>
            <a:r>
              <a:rPr lang="en-US" sz="2000" b="1" dirty="0">
                <a:latin typeface="Girl Scout Text Book"/>
              </a:rPr>
              <a:t>. From there, you can:</a:t>
            </a:r>
            <a:endParaRPr lang="en-US" sz="2000" b="1" dirty="0"/>
          </a:p>
          <a:p>
            <a:pPr marL="457200" indent="-457200" algn="l">
              <a:buFont typeface="Arial"/>
              <a:buChar char="•"/>
            </a:pPr>
            <a:r>
              <a:rPr lang="en-US" sz="1600" dirty="0">
                <a:latin typeface="Girl Scout Text Book"/>
              </a:rPr>
              <a:t>Access online resources</a:t>
            </a:r>
            <a:endParaRPr lang="en-US" sz="1600" dirty="0"/>
          </a:p>
          <a:p>
            <a:pPr marL="457200" indent="-457200" algn="l">
              <a:buFont typeface="Arial"/>
              <a:buChar char="•"/>
            </a:pPr>
            <a:r>
              <a:rPr lang="en-US" sz="1600" dirty="0">
                <a:latin typeface="Girl Scout Text Book"/>
              </a:rPr>
              <a:t>Digital Cookie Guide </a:t>
            </a:r>
            <a:endParaRPr lang="en-US" sz="1600" dirty="0"/>
          </a:p>
          <a:p>
            <a:pPr marL="457200" indent="-457200" algn="l">
              <a:buFont typeface="Arial"/>
              <a:buChar char="•"/>
            </a:pPr>
            <a:r>
              <a:rPr lang="en-US" sz="1600" dirty="0">
                <a:latin typeface="Girl Scout Text Book"/>
              </a:rPr>
              <a:t>Printable resources (thank you cards, order card, door hangers, &amp; more)</a:t>
            </a:r>
            <a:endParaRPr lang="en-US" sz="1600" dirty="0"/>
          </a:p>
          <a:p>
            <a:pPr marL="457200" indent="-457200" algn="l">
              <a:buFont typeface="Arial"/>
              <a:buChar char="•"/>
            </a:pPr>
            <a:r>
              <a:rPr lang="en-US" sz="1600" dirty="0">
                <a:latin typeface="Girl Scout Text Book"/>
              </a:rPr>
              <a:t>View details on rewards &amp; how to use Cookie Credits &amp; more!</a:t>
            </a:r>
            <a:endParaRPr lang="en-US" sz="1600" dirty="0"/>
          </a:p>
        </p:txBody>
      </p:sp>
      <p:pic>
        <p:nvPicPr>
          <p:cNvPr id="5" name="Picture Placeholder 4" descr="A purple sign with white text&#10;&#10;Description automatically generated">
            <a:extLst>
              <a:ext uri="{FF2B5EF4-FFF2-40B4-BE49-F238E27FC236}">
                <a16:creationId xmlns:a16="http://schemas.microsoft.com/office/drawing/2014/main" id="{FEC22DBF-5431-693A-01FF-00147E72408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b="3698"/>
          <a:stretch/>
        </p:blipFill>
        <p:spPr>
          <a:xfrm>
            <a:off x="979310" y="61117"/>
            <a:ext cx="10515599" cy="2379784"/>
          </a:xfrm>
          <a:noFill/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55666E4-8F29-9B82-A8FE-E69C1AB57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232" y="3630246"/>
            <a:ext cx="2108689" cy="21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6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193513"/>
            <a:ext cx="9191469" cy="720887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Your Cookie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F993-B341-7546-A9D0-C7CCAF6C5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862" y="1195753"/>
            <a:ext cx="9860210" cy="499403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Family Guide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Rewards Flier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Cookie Order 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Door hangers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Business cards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Money envelope</a:t>
            </a:r>
          </a:p>
          <a:p>
            <a:pPr marL="0" indent="0">
              <a:buNone/>
            </a:pPr>
            <a:endParaRPr lang="en-US" sz="3600" b="1"/>
          </a:p>
          <a:p>
            <a:pPr marL="0" indent="0">
              <a:buNone/>
            </a:pPr>
            <a:r>
              <a:rPr lang="en-US" sz="3600" b="1"/>
              <a:t>All items can also be found on </a:t>
            </a:r>
          </a:p>
          <a:p>
            <a:pPr marL="0" indent="0">
              <a:buNone/>
            </a:pPr>
            <a:r>
              <a:rPr lang="en-US" sz="3600" b="1" u="sng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Cookie Central</a:t>
            </a:r>
            <a:r>
              <a:rPr lang="en-US" sz="3600" b="1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 descr="A cartoon of a pink salamander holding a brown object&#10;&#10;Description automatically generated">
            <a:extLst>
              <a:ext uri="{FF2B5EF4-FFF2-40B4-BE49-F238E27FC236}">
                <a16:creationId xmlns:a16="http://schemas.microsoft.com/office/drawing/2014/main" id="{19DEEDD7-ADF1-A58A-8205-03AB6543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613" y="1083733"/>
            <a:ext cx="4677522" cy="46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2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C048-C43C-4C91-BE78-346333F3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33015"/>
            <a:ext cx="6547337" cy="13453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Your Girl Scout Cookie Favorites Are Back!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A864826-C63B-44DA-A47C-24FDE59F6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78369"/>
            <a:ext cx="6406662" cy="389206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Nine cookie varieties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All varieties are $6 per package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View nutritional &amp; allergen information on Cookie Central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Information also available on your order card</a:t>
            </a:r>
          </a:p>
          <a:p>
            <a:pPr marL="0" indent="0"/>
            <a:r>
              <a:rPr lang="en-US" b="1"/>
              <a:t> </a:t>
            </a:r>
          </a:p>
        </p:txBody>
      </p:sp>
      <p:pic>
        <p:nvPicPr>
          <p:cNvPr id="7" name="Picture Placeholder 6" descr="A poster of cookies and cookies&#10;&#10;Description automatically generated">
            <a:extLst>
              <a:ext uri="{FF2B5EF4-FFF2-40B4-BE49-F238E27FC236}">
                <a16:creationId xmlns:a16="http://schemas.microsoft.com/office/drawing/2014/main" id="{762A3FFD-6BA8-94A9-FC0D-8B23C4091A4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6656" r="6656"/>
          <a:stretch>
            <a:fillRect/>
          </a:stretch>
        </p:blipFill>
        <p:spPr>
          <a:xfrm>
            <a:off x="7092463" y="40707"/>
            <a:ext cx="4539403" cy="6776585"/>
          </a:xfrm>
        </p:spPr>
      </p:pic>
    </p:spTree>
    <p:extLst>
      <p:ext uri="{BB962C8B-B14F-4D97-AF65-F5344CB8AC3E}">
        <p14:creationId xmlns:p14="http://schemas.microsoft.com/office/powerpoint/2010/main" val="25527442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2" y="298939"/>
            <a:ext cx="7573106" cy="1882409"/>
          </a:xfrm>
        </p:spPr>
        <p:txBody>
          <a:bodyPr anchor="ctr">
            <a:normAutofit/>
          </a:bodyPr>
          <a:lstStyle/>
          <a:p>
            <a:r>
              <a:rPr lang="en-US" b="1"/>
              <a:t>Parent/Guardian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F993-B341-7546-A9D0-C7CCAF6C5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816" y="1815125"/>
            <a:ext cx="5834184" cy="399952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Girl Scout Text Book"/>
              </a:rPr>
              <a:t>Family involvement is key to troop success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>
              <a:latin typeface="Girl Scout Text Book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Girl Scout Text Book"/>
              </a:rPr>
              <a:t>Opportunities to help support the troop</a:t>
            </a: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>
              <a:latin typeface="Girl Scout Text Book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Girl Scout Text Book"/>
              </a:rPr>
              <a:t>Talk to your Girl Scouts about their goals </a:t>
            </a:r>
            <a:endParaRPr lang="en-US" sz="2200" dirty="0"/>
          </a:p>
          <a:p>
            <a:pPr marL="800100" lvl="1" indent="-342900">
              <a:lnSpc>
                <a:spcPct val="90000"/>
              </a:lnSpc>
              <a:buFont typeface="Wingdings" panose="020B0604020202020204" pitchFamily="34" charset="0"/>
              <a:buChar char="§"/>
            </a:pPr>
            <a:endParaRPr lang="en-US" sz="2200"/>
          </a:p>
          <a:p>
            <a:pPr marL="800100" lvl="1" indent="-342900"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en-US" sz="2200" dirty="0">
                <a:latin typeface="Girl Scout Text Book"/>
              </a:rPr>
              <a:t>Discuss the rewards they would like to earn &amp; how they'd like to participate </a:t>
            </a:r>
            <a:endParaRPr lang="en-US" sz="2200" b="1" u="sng" dirty="0">
              <a:latin typeface="Girl Scout Text Book"/>
            </a:endParaRPr>
          </a:p>
          <a:p>
            <a:pPr marL="800100" lvl="1" indent="-342900"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en-US" sz="2200" dirty="0">
                <a:latin typeface="Girl Scout Text Book"/>
              </a:rPr>
              <a:t>Review the </a:t>
            </a:r>
            <a:r>
              <a:rPr lang="en-US" sz="2200" b="1" u="sng" dirty="0">
                <a:latin typeface="Girl Scout Text Book"/>
                <a:hlinkClick r:id="rId3"/>
              </a:rPr>
              <a:t>Family Entrepreneur pin</a:t>
            </a:r>
            <a:r>
              <a:rPr lang="en-US" sz="2200" dirty="0">
                <a:latin typeface="Girl Scout Text Book"/>
                <a:hlinkClick r:id="rId3"/>
              </a:rPr>
              <a:t> </a:t>
            </a:r>
            <a:r>
              <a:rPr lang="en-US" sz="2200" dirty="0">
                <a:latin typeface="Girl Scout Text Book"/>
              </a:rPr>
              <a:t>guidelines, which features goal setting information</a:t>
            </a:r>
          </a:p>
          <a:p>
            <a:pPr marL="0" indent="0">
              <a:lnSpc>
                <a:spcPct val="90000"/>
              </a:lnSpc>
            </a:pPr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E3B0C-2DA5-4EBE-9678-5DB5CCF3C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783" y="2197720"/>
            <a:ext cx="5683402" cy="2470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4798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CD09-5F8B-0A47-8179-A5B733F6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812" y="280750"/>
            <a:ext cx="5257800" cy="1387794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latin typeface="Girl Scout Text Book" panose="02020003000000000000"/>
                <a:cs typeface="Arial"/>
              </a:rPr>
              <a:t>Ways to Sell</a:t>
            </a:r>
            <a:endParaRPr lang="en-US" sz="4400" b="1">
              <a:latin typeface="Girl Scout Text Book" panose="0202000300000000000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0629-68B7-2C4A-82A8-3650A50AB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6812" y="1561950"/>
            <a:ext cx="5528035" cy="1037491"/>
          </a:xfrm>
        </p:spPr>
        <p:txBody>
          <a:bodyPr>
            <a:normAutofit/>
          </a:bodyPr>
          <a:lstStyle/>
          <a:p>
            <a:pPr marL="0" indent="0" algn="ctr"/>
            <a:r>
              <a:rPr lang="en-US"/>
              <a:t>Three Cookie Participation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B0779-A8D2-2A01-A9C5-2F283395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51" y="3180318"/>
            <a:ext cx="11514497" cy="1663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266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1A7A-9DFB-214D-B158-F2BF832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916"/>
            <a:ext cx="4357991" cy="1478603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Ways to Sell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F993-B341-7546-A9D0-C7CCAF6C5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916" y="1293781"/>
            <a:ext cx="4114799" cy="1099223"/>
          </a:xfrm>
          <a:ln w="57150">
            <a:solidFill>
              <a:srgbClr val="20AAE8"/>
            </a:solidFill>
          </a:ln>
        </p:spPr>
        <p:txBody>
          <a:bodyPr>
            <a:normAutofit/>
          </a:bodyPr>
          <a:lstStyle/>
          <a:p>
            <a:pPr marL="0" indent="0" algn="ctr"/>
            <a:r>
              <a:rPr lang="en-US" sz="3200"/>
              <a:t>View the options in the Family Guide</a:t>
            </a:r>
            <a:endParaRPr lang="en-US" sz="3200" b="1"/>
          </a:p>
          <a:p>
            <a:pPr marL="0" indent="0"/>
            <a:endParaRPr lang="en-US"/>
          </a:p>
        </p:txBody>
      </p:sp>
      <p:pic>
        <p:nvPicPr>
          <p:cNvPr id="8" name="Picture 7" descr="A group of people standing in front of a house&#10;&#10;Description automatically generated with low confidence">
            <a:extLst>
              <a:ext uri="{FF2B5EF4-FFF2-40B4-BE49-F238E27FC236}">
                <a16:creationId xmlns:a16="http://schemas.microsoft.com/office/drawing/2014/main" id="{611C51E8-E383-4A7C-BC05-8070DFCC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46" y="2574980"/>
            <a:ext cx="3225704" cy="4121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AF606-9A3B-C652-8FBD-8090C41C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17" y="162722"/>
            <a:ext cx="6491590" cy="6417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531195"/>
      </p:ext>
    </p:extLst>
  </p:cSld>
  <p:clrMapOvr>
    <a:masterClrMapping/>
  </p:clrMapOvr>
</p:sld>
</file>

<file path=ppt/theme/theme1.xml><?xml version="1.0" encoding="utf-8"?>
<a:theme xmlns:a="http://schemas.openxmlformats.org/drawingml/2006/main" name="Girl Scout Theme">
  <a:themeElements>
    <a:clrScheme name="Girl Scout Colors">
      <a:dk1>
        <a:sysClr val="windowText" lastClr="000000"/>
      </a:dk1>
      <a:lt1>
        <a:sysClr val="window" lastClr="FFFFFF"/>
      </a:lt1>
      <a:dk2>
        <a:srgbClr val="00AE58"/>
      </a:dk2>
      <a:lt2>
        <a:srgbClr val="8ACC9C"/>
      </a:lt2>
      <a:accent1>
        <a:srgbClr val="00ABE6"/>
      </a:accent1>
      <a:accent2>
        <a:srgbClr val="854500"/>
      </a:accent2>
      <a:accent3>
        <a:srgbClr val="6E298D"/>
      </a:accent3>
      <a:accent4>
        <a:srgbClr val="EE3124"/>
      </a:accent4>
      <a:accent5>
        <a:srgbClr val="F37021"/>
      </a:accent5>
      <a:accent6>
        <a:srgbClr val="FAA61A"/>
      </a:accent6>
      <a:hlink>
        <a:srgbClr val="004E9A"/>
      </a:hlink>
      <a:folHlink>
        <a:srgbClr val="C7C8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rl Scout Theme" id="{23034B9B-A44B-4C75-B4A0-DA77ED163B8C}" vid="{48776B4E-A124-49AB-BF66-680D46D0EA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ABCA97D9A1047B36D82D3176281D0" ma:contentTypeVersion="5" ma:contentTypeDescription="Create a new document." ma:contentTypeScope="" ma:versionID="408f326e01319222648e7d2dfda4f608">
  <xsd:schema xmlns:xsd="http://www.w3.org/2001/XMLSchema" xmlns:xs="http://www.w3.org/2001/XMLSchema" xmlns:p="http://schemas.microsoft.com/office/2006/metadata/properties" xmlns:ns2="4edbdd0a-0f45-407d-aea4-86dba6d57617" targetNamespace="http://schemas.microsoft.com/office/2006/metadata/properties" ma:root="true" ma:fieldsID="43a5e2f385a96aa57f50343d95d1d43f" ns2:_="">
    <xsd:import namespace="4edbdd0a-0f45-407d-aea4-86dba6d576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bdd0a-0f45-407d-aea4-86dba6d57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3ABEBB-E91A-420A-B5E8-68E706F1DDE6}">
  <ds:schemaRefs>
    <ds:schemaRef ds:uri="4edbdd0a-0f45-407d-aea4-86dba6d576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4C2C16-D7E4-40B6-BBFC-1D5FE220F374}">
  <ds:schemaRefs>
    <ds:schemaRef ds:uri="4edbdd0a-0f45-407d-aea4-86dba6d576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36C0D4-04F1-4D65-A0BA-160B730D69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Girl Scout Theme</Template>
  <TotalTime>0</TotalTime>
  <Words>872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Girl Scout Theme</vt:lpstr>
      <vt:lpstr>Welcome!</vt:lpstr>
      <vt:lpstr>What we will cover…</vt:lpstr>
      <vt:lpstr>Cookie Program Overview</vt:lpstr>
      <vt:lpstr>Add slide on Cookie Central</vt:lpstr>
      <vt:lpstr>Your Cookie Materials</vt:lpstr>
      <vt:lpstr>Your Girl Scout Cookie Favorites Are Back!</vt:lpstr>
      <vt:lpstr>Parent/Guardian Participation</vt:lpstr>
      <vt:lpstr>Ways to Sell</vt:lpstr>
      <vt:lpstr>Ways to Sell</vt:lpstr>
      <vt:lpstr>Troop &amp; Individual  Goals</vt:lpstr>
      <vt:lpstr>Cookie Communication &amp; Schedule</vt:lpstr>
      <vt:lpstr>Finances + Family Responsibility </vt:lpstr>
      <vt:lpstr>Online Family Responsibility Form</vt:lpstr>
      <vt:lpstr>Digital Cookie</vt:lpstr>
      <vt:lpstr>Digital Cookie</vt:lpstr>
      <vt:lpstr>Digital Cookie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Choua Xiong</dc:creator>
  <cp:lastModifiedBy>Jennifer Gilbertson</cp:lastModifiedBy>
  <cp:revision>3</cp:revision>
  <dcterms:created xsi:type="dcterms:W3CDTF">2021-07-07T19:27:13Z</dcterms:created>
  <dcterms:modified xsi:type="dcterms:W3CDTF">2023-11-13T19:21:13Z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0x010100EA7ABCA97D9A1047B36D82D3176281D0</vt:lpwstr>
  </property>
</Properties>
</file>